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34"/>
  </p:notesMasterIdLst>
  <p:sldIdLst>
    <p:sldId id="256" r:id="rId2"/>
    <p:sldId id="368" r:id="rId3"/>
    <p:sldId id="9222" r:id="rId4"/>
    <p:sldId id="9228" r:id="rId5"/>
    <p:sldId id="369" r:id="rId6"/>
    <p:sldId id="9237" r:id="rId7"/>
    <p:sldId id="283" r:id="rId8"/>
    <p:sldId id="370" r:id="rId9"/>
    <p:sldId id="371" r:id="rId10"/>
    <p:sldId id="482" r:id="rId11"/>
    <p:sldId id="372" r:id="rId12"/>
    <p:sldId id="9241" r:id="rId13"/>
    <p:sldId id="9218" r:id="rId14"/>
    <p:sldId id="9212" r:id="rId15"/>
    <p:sldId id="9219" r:id="rId16"/>
    <p:sldId id="9220" r:id="rId17"/>
    <p:sldId id="9238" r:id="rId18"/>
    <p:sldId id="9223" r:id="rId19"/>
    <p:sldId id="9221" r:id="rId20"/>
    <p:sldId id="9224" r:id="rId21"/>
    <p:sldId id="9229" r:id="rId22"/>
    <p:sldId id="9225" r:id="rId23"/>
    <p:sldId id="9226" r:id="rId24"/>
    <p:sldId id="9239" r:id="rId25"/>
    <p:sldId id="9227" r:id="rId26"/>
    <p:sldId id="9234" r:id="rId27"/>
    <p:sldId id="9230" r:id="rId28"/>
    <p:sldId id="9232" r:id="rId29"/>
    <p:sldId id="9235" r:id="rId30"/>
    <p:sldId id="9233" r:id="rId31"/>
    <p:sldId id="9240" r:id="rId32"/>
    <p:sldId id="279" r:id="rId33"/>
  </p:sldIdLst>
  <p:sldSz cx="24384000" cy="13716000"/>
  <p:notesSz cx="6797675" cy="99266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ga kalakouta" initials="ok" lastIdx="3" clrIdx="0">
    <p:extLst>
      <p:ext uri="{19B8F6BF-5375-455C-9EA6-DF929625EA0E}">
        <p15:presenceInfo xmlns:p15="http://schemas.microsoft.com/office/powerpoint/2012/main" userId="olga kalakout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7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0" autoAdjust="0"/>
    <p:restoredTop sz="91041" autoAdjust="0"/>
  </p:normalViewPr>
  <p:slideViewPr>
    <p:cSldViewPr snapToGrid="0">
      <p:cViewPr varScale="1">
        <p:scale>
          <a:sx n="51" d="100"/>
          <a:sy n="51" d="100"/>
        </p:scale>
        <p:origin x="1536" y="96"/>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004179209815775"/>
          <c:y val="0.10643509587748319"/>
          <c:w val="0.42075960514181115"/>
          <c:h val="0.71975258191967562"/>
        </c:manualLayout>
      </c:layout>
      <c:pieChart>
        <c:varyColors val="1"/>
        <c:ser>
          <c:idx val="0"/>
          <c:order val="0"/>
          <c:tx>
            <c:strRef>
              <c:f>Sheet1!$B$1</c:f>
              <c:strCache>
                <c:ptCount val="1"/>
                <c:pt idx="0">
                  <c:v>Sales</c:v>
                </c:pt>
              </c:strCache>
            </c:strRef>
          </c:tx>
          <c:explosion val="3"/>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31B-47F9-9826-EBEBA7F1971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FBA-4974-8ABF-1238298881B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FBA-4974-8ABF-1238298881B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FBA-4974-8ABF-1238298881B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FBA-4974-8ABF-1238298881B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FBA-4974-8ABF-1238298881B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CY"/>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ΔΙΟΙΚΗΣΗ</c:v>
                </c:pt>
                <c:pt idx="1">
                  <c:v>ΙΑΤΡΙΚΕΣ ΥΠΗΡΕΣΙΕΣ &amp; ΥΠΗΡΕΣΙΕΣ ΔΗΜΟΣΙΑΣ ΥΓΕΙΑΣ</c:v>
                </c:pt>
                <c:pt idx="2">
                  <c:v>ΥΠΗΡΕΣΙΕΣ ΨΥΧΙΚΗΣ ΥΓΕΙΑΣ</c:v>
                </c:pt>
                <c:pt idx="3">
                  <c:v>ΟΔΟΝΤΙΑΤΡΙΚΕΣ ΥΠΗΡΕΣΙΕΣ</c:v>
                </c:pt>
                <c:pt idx="4">
                  <c:v>ΦΑΡΜΑΚΕΥΤΙΚΕΣ ΥΠΗΡΕΣΙΕΣ</c:v>
                </c:pt>
                <c:pt idx="5">
                  <c:v>ΚΡΑΤΙΚΟ ΧΗΜΕΙΟ</c:v>
                </c:pt>
              </c:strCache>
            </c:strRef>
          </c:cat>
          <c:val>
            <c:numRef>
              <c:f>Sheet1!$B$2:$B$7</c:f>
              <c:numCache>
                <c:formatCode>General</c:formatCode>
                <c:ptCount val="6"/>
                <c:pt idx="0">
                  <c:v>1069000000</c:v>
                </c:pt>
                <c:pt idx="1">
                  <c:v>169000000</c:v>
                </c:pt>
                <c:pt idx="2">
                  <c:v>11600000</c:v>
                </c:pt>
                <c:pt idx="3">
                  <c:v>6700000</c:v>
                </c:pt>
                <c:pt idx="4">
                  <c:v>13600000</c:v>
                </c:pt>
                <c:pt idx="5">
                  <c:v>21000000</c:v>
                </c:pt>
              </c:numCache>
            </c:numRef>
          </c:val>
          <c:extLst>
            <c:ext xmlns:c16="http://schemas.microsoft.com/office/drawing/2014/chart" uri="{C3380CC4-5D6E-409C-BE32-E72D297353CC}">
              <c16:uniqueId val="{00000000-331B-47F9-9826-EBEBA7F19719}"/>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Y"/>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90488" y="744538"/>
            <a:ext cx="6616700" cy="3722687"/>
          </a:xfrm>
          <a:prstGeom prst="rect">
            <a:avLst/>
          </a:prstGeom>
        </p:spPr>
        <p:txBody>
          <a:bodyPr/>
          <a:lstStyle/>
          <a:p>
            <a:endParaRPr/>
          </a:p>
        </p:txBody>
      </p:sp>
      <p:sp>
        <p:nvSpPr>
          <p:cNvPr id="117" name="Shape 117"/>
          <p:cNvSpPr>
            <a:spLocks noGrp="1"/>
          </p:cNvSpPr>
          <p:nvPr>
            <p:ph type="body" sz="quarter" idx="1"/>
          </p:nvPr>
        </p:nvSpPr>
        <p:spPr>
          <a:xfrm>
            <a:off x="906357" y="4715153"/>
            <a:ext cx="4984962" cy="4466987"/>
          </a:xfrm>
          <a:prstGeom prst="rect">
            <a:avLst/>
          </a:prstGeom>
        </p:spPr>
        <p:txBody>
          <a:bodyPr/>
          <a:lstStyle/>
          <a:p>
            <a:endParaRPr/>
          </a:p>
        </p:txBody>
      </p:sp>
    </p:spTree>
    <p:extLst>
      <p:ext uri="{BB962C8B-B14F-4D97-AF65-F5344CB8AC3E}">
        <p14:creationId xmlns:p14="http://schemas.microsoft.com/office/powerpoint/2010/main" val="14109842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b="1" dirty="0"/>
          </a:p>
        </p:txBody>
      </p:sp>
    </p:spTree>
    <p:extLst>
      <p:ext uri="{BB962C8B-B14F-4D97-AF65-F5344CB8AC3E}">
        <p14:creationId xmlns:p14="http://schemas.microsoft.com/office/powerpoint/2010/main" val="4272531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Tree>
    <p:extLst>
      <p:ext uri="{BB962C8B-B14F-4D97-AF65-F5344CB8AC3E}">
        <p14:creationId xmlns:p14="http://schemas.microsoft.com/office/powerpoint/2010/main" val="2614779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12346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Tree>
    <p:extLst>
      <p:ext uri="{BB962C8B-B14F-4D97-AF65-F5344CB8AC3E}">
        <p14:creationId xmlns:p14="http://schemas.microsoft.com/office/powerpoint/2010/main" val="4231378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en-CY" dirty="0"/>
          </a:p>
        </p:txBody>
      </p:sp>
    </p:spTree>
    <p:extLst>
      <p:ext uri="{BB962C8B-B14F-4D97-AF65-F5344CB8AC3E}">
        <p14:creationId xmlns:p14="http://schemas.microsoft.com/office/powerpoint/2010/main" val="3948174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Tree>
    <p:extLst>
      <p:ext uri="{BB962C8B-B14F-4D97-AF65-F5344CB8AC3E}">
        <p14:creationId xmlns:p14="http://schemas.microsoft.com/office/powerpoint/2010/main" val="3514140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Tree>
    <p:extLst>
      <p:ext uri="{BB962C8B-B14F-4D97-AF65-F5344CB8AC3E}">
        <p14:creationId xmlns:p14="http://schemas.microsoft.com/office/powerpoint/2010/main" val="1538632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Tree>
    <p:extLst>
      <p:ext uri="{BB962C8B-B14F-4D97-AF65-F5344CB8AC3E}">
        <p14:creationId xmlns:p14="http://schemas.microsoft.com/office/powerpoint/2010/main" val="1725646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Tree>
    <p:extLst>
      <p:ext uri="{BB962C8B-B14F-4D97-AF65-F5344CB8AC3E}">
        <p14:creationId xmlns:p14="http://schemas.microsoft.com/office/powerpoint/2010/main" val="1042304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567863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02403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sz="2400" b="1" dirty="0">
              <a:solidFill>
                <a:srgbClr val="0A7F92"/>
              </a:solidFill>
              <a:latin typeface="Arial" panose="020B0604020202020204" pitchFamily="34" charset="0"/>
              <a:cs typeface="Arial" panose="020B0604020202020204" pitchFamily="34" charset="0"/>
            </a:endParaRPr>
          </a:p>
          <a:p>
            <a:endParaRPr lang="en-CY" b="1" dirty="0"/>
          </a:p>
        </p:txBody>
      </p:sp>
    </p:spTree>
    <p:extLst>
      <p:ext uri="{BB962C8B-B14F-4D97-AF65-F5344CB8AC3E}">
        <p14:creationId xmlns:p14="http://schemas.microsoft.com/office/powerpoint/2010/main" val="876986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96323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44092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b="1" dirty="0"/>
          </a:p>
        </p:txBody>
      </p:sp>
    </p:spTree>
    <p:extLst>
      <p:ext uri="{BB962C8B-B14F-4D97-AF65-F5344CB8AC3E}">
        <p14:creationId xmlns:p14="http://schemas.microsoft.com/office/powerpoint/2010/main" val="2884840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endParaRPr lang="en-CY" dirty="0"/>
          </a:p>
        </p:txBody>
      </p:sp>
    </p:spTree>
    <p:extLst>
      <p:ext uri="{BB962C8B-B14F-4D97-AF65-F5344CB8AC3E}">
        <p14:creationId xmlns:p14="http://schemas.microsoft.com/office/powerpoint/2010/main" val="1331409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9334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Tree>
    <p:extLst>
      <p:ext uri="{BB962C8B-B14F-4D97-AF65-F5344CB8AC3E}">
        <p14:creationId xmlns:p14="http://schemas.microsoft.com/office/powerpoint/2010/main" val="724751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Tree>
    <p:extLst>
      <p:ext uri="{BB962C8B-B14F-4D97-AF65-F5344CB8AC3E}">
        <p14:creationId xmlns:p14="http://schemas.microsoft.com/office/powerpoint/2010/main" val="3802742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en-CY" dirty="0"/>
          </a:p>
        </p:txBody>
      </p:sp>
    </p:spTree>
    <p:extLst>
      <p:ext uri="{BB962C8B-B14F-4D97-AF65-F5344CB8AC3E}">
        <p14:creationId xmlns:p14="http://schemas.microsoft.com/office/powerpoint/2010/main" val="3254792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Tree>
    <p:extLst>
      <p:ext uri="{BB962C8B-B14F-4D97-AF65-F5344CB8AC3E}">
        <p14:creationId xmlns:p14="http://schemas.microsoft.com/office/powerpoint/2010/main" val="3741579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hf sldNum="0" hdr="0" ftr="0" dt="0"/>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hyperlink" Target="https://pixabay.com/en/hammer-horizontal-court-justice-802301/" TargetMode="Externa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1.xml"/><Relationship Id="rId4" Type="http://schemas.openxmlformats.org/officeDocument/2006/relationships/hyperlink" Target="https://openclipart.org/detail/190949/gave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1.xml"/><Relationship Id="rId4" Type="http://schemas.openxmlformats.org/officeDocument/2006/relationships/hyperlink" Target="https://pixabay.com/en/balance-scale-justice-law-judge-154516/"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policyoptions.irpp.org/magazines/may-2021/when-will-canadian-health-care-fully-ride-the-digital-connectivity-wave/" TargetMode="Externa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infomed.wikidot.com/7-21-ehealth-mhealth-applications-for-cancer-survivors-self"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thuocdantoc.vn/phong-kham-tam-ly-y-khoa-tam-than-kinh-quoc-nam.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Japanese_Red_Cross_Nagoya_Daini_hospital.JP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pixnio.com/id/ilmu-pengetahuan/ilmu-kedokteran/dokter-laboratorium-medis-obat-kimia-tabung-sains" TargetMode="External"/><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2.png"/><Relationship Id="rId7" Type="http://schemas.openxmlformats.org/officeDocument/2006/relationships/hyperlink" Target="https://www.picpedia.org/highway-signs/a/accredited.html"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30.jpg"/><Relationship Id="rId5" Type="http://schemas.openxmlformats.org/officeDocument/2006/relationships/hyperlink" Target="https://loonylabs.org/2020/12/01/science-of-mri/" TargetMode="External"/><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publicdomainpictures.net/view-image.php?picture=euro-banknotes&amp;image=4082&amp;large=1" TargetMode="Externa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hyperlink" Target="https://pixabay.com/en/money-finance-business-wealth-1012599/" TargetMode="Externa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freepngimg.com/png/22930-health-clipart"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www.piqsels.com/en/public-domain-photo-jcli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Image" descr="Image"/>
          <p:cNvPicPr>
            <a:picLocks noChangeAspect="1"/>
          </p:cNvPicPr>
          <p:nvPr/>
        </p:nvPicPr>
        <p:blipFill>
          <a:blip r:embed="rId2"/>
          <a:stretch>
            <a:fillRect/>
          </a:stretch>
        </p:blipFill>
        <p:spPr>
          <a:xfrm>
            <a:off x="0" y="-2214792"/>
            <a:ext cx="24737827" cy="16610210"/>
          </a:xfrm>
          <a:prstGeom prst="rect">
            <a:avLst/>
          </a:prstGeom>
          <a:ln w="12700">
            <a:miter lim="400000"/>
          </a:ln>
        </p:spPr>
      </p:pic>
      <p:sp>
        <p:nvSpPr>
          <p:cNvPr id="120" name="Lorem ipsum dolor sit amet, consec etur adip iscin elit. Suspe disse place rat."/>
          <p:cNvSpPr txBox="1">
            <a:spLocks noGrp="1"/>
          </p:cNvSpPr>
          <p:nvPr>
            <p:ph type="ctrTitle"/>
          </p:nvPr>
        </p:nvSpPr>
        <p:spPr>
          <a:xfrm>
            <a:off x="4589584" y="4607169"/>
            <a:ext cx="16813003" cy="4357046"/>
          </a:xfrm>
          <a:prstGeom prst="rect">
            <a:avLst/>
          </a:prstGeom>
        </p:spPr>
        <p:txBody>
          <a:bodyPr anchor="t"/>
          <a:lstStyle>
            <a:lvl1pPr algn="l">
              <a:defRPr sz="8500" b="1">
                <a:solidFill>
                  <a:srgbClr val="FFFFFF"/>
                </a:solidFill>
                <a:latin typeface="Arial"/>
                <a:ea typeface="Arial"/>
                <a:cs typeface="Arial"/>
                <a:sym typeface="Arial"/>
              </a:defRPr>
            </a:lvl1pPr>
          </a:lstStyle>
          <a:p>
            <a:r>
              <a:rPr lang="el-GR" dirty="0"/>
              <a:t>ΠΡΟΥΠΟΛΟΓΙΣΜΟΣ </a:t>
            </a:r>
            <a:r>
              <a:rPr lang="en-US" dirty="0"/>
              <a:t>2024</a:t>
            </a:r>
            <a:r>
              <a:rPr lang="el-GR" dirty="0"/>
              <a:t> </a:t>
            </a:r>
            <a:endParaRPr dirty="0"/>
          </a:p>
        </p:txBody>
      </p:sp>
      <p:sp>
        <p:nvSpPr>
          <p:cNvPr id="122"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l">
              <a:defRPr sz="1000" b="0">
                <a:solidFill>
                  <a:srgbClr val="FFFFFF"/>
                </a:solidFill>
                <a:latin typeface="Arial"/>
                <a:ea typeface="Arial"/>
                <a:cs typeface="Arial"/>
                <a:sym typeface="Arial"/>
              </a:defRPr>
            </a:pPr>
            <a:endParaRPr dirty="0"/>
          </a:p>
        </p:txBody>
      </p:sp>
      <p:sp>
        <p:nvSpPr>
          <p:cNvPr id="123" name="ΥΠΟΥΡΓΕΙΟ ΟΙΚΟΝΟΜΙΚΩΝ"/>
          <p:cNvSpPr txBox="1"/>
          <p:nvPr/>
        </p:nvSpPr>
        <p:spPr>
          <a:xfrm>
            <a:off x="11544832" y="10019292"/>
            <a:ext cx="9605670" cy="61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ΥΓΕΙΑΣ - 20 Νοεμβρίου 2023</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id="{DEDD1EDE-FB0A-75AB-843C-68D38C625F77}"/>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4" name="ΥΠΟΥΡΓΕΙΟ ΑΜΥΝΑΣ">
            <a:extLst>
              <a:ext uri="{FF2B5EF4-FFF2-40B4-BE49-F238E27FC236}">
                <a16:creationId xmlns:a16="http://schemas.microsoft.com/office/drawing/2014/main" id="{6EF5E474-7B8E-03DC-3C73-83B0B7D49247}"/>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ΥΓΕΙΑΣ</a:t>
            </a:r>
          </a:p>
        </p:txBody>
      </p:sp>
      <p:sp>
        <p:nvSpPr>
          <p:cNvPr id="50"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DBBA143A-198E-C999-3350-7E07C3693E8D}"/>
              </a:ext>
            </a:extLst>
          </p:cNvPr>
          <p:cNvSpPr txBox="1"/>
          <p:nvPr/>
        </p:nvSpPr>
        <p:spPr>
          <a:xfrm>
            <a:off x="10284792" y="2564503"/>
            <a:ext cx="6640389" cy="1511977"/>
          </a:xfrm>
          <a:prstGeom prst="rect">
            <a:avLst/>
          </a:prstGeom>
          <a:ln w="12700">
            <a:miter lim="400000"/>
          </a:ln>
        </p:spPr>
        <p:txBody>
          <a:bodyPr wrap="square" lIns="50780" tIns="50780" rIns="50780" bIns="50780" anchor="t">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af-ZA" sz="4000" b="1" dirty="0">
                <a:solidFill>
                  <a:srgbClr val="0A7F93"/>
                </a:solidFill>
              </a:rPr>
              <a:t>1.</a:t>
            </a:r>
            <a:r>
              <a:rPr lang="af-ZA" sz="4000" dirty="0">
                <a:solidFill>
                  <a:srgbClr val="0A7F93"/>
                </a:solidFill>
              </a:rPr>
              <a:t> </a:t>
            </a:r>
            <a:r>
              <a:rPr lang="el-GR" sz="4000" i="0" dirty="0">
                <a:solidFill>
                  <a:srgbClr val="5E5E5E"/>
                </a:solidFill>
              </a:rPr>
              <a:t>Αναδιοργάνωση </a:t>
            </a:r>
            <a:br>
              <a:rPr lang="en-US" sz="4000" i="0" dirty="0">
                <a:solidFill>
                  <a:srgbClr val="5E5E5E"/>
                </a:solidFill>
              </a:rPr>
            </a:br>
            <a:r>
              <a:rPr lang="el-GR" sz="4000" i="0" dirty="0">
                <a:solidFill>
                  <a:srgbClr val="5E5E5E"/>
                </a:solidFill>
              </a:rPr>
              <a:t>του Υπουργείου Υγείας</a:t>
            </a:r>
          </a:p>
        </p:txBody>
      </p:sp>
      <p:sp>
        <p:nvSpPr>
          <p:cNvPr id="7" name="01/…">
            <a:extLst>
              <a:ext uri="{FF2B5EF4-FFF2-40B4-BE49-F238E27FC236}">
                <a16:creationId xmlns:a16="http://schemas.microsoft.com/office/drawing/2014/main" id="{4807D0F1-7931-BFCF-E151-79776C92544D}"/>
              </a:ext>
            </a:extLst>
          </p:cNvPr>
          <p:cNvSpPr txBox="1"/>
          <p:nvPr/>
        </p:nvSpPr>
        <p:spPr>
          <a:xfrm>
            <a:off x="9066057" y="5360538"/>
            <a:ext cx="102615" cy="957979"/>
          </a:xfrm>
          <a:prstGeom prst="rect">
            <a:avLst/>
          </a:prstGeom>
          <a:ln w="12700">
            <a:miter lim="400000"/>
          </a:ln>
        </p:spPr>
        <p:txBody>
          <a:bodyPr wrap="none" lIns="50780" tIns="50780" rIns="50780" bIns="50780">
            <a:spAutoFit/>
          </a:bodyPr>
          <a:lstStyle/>
          <a:p>
            <a:pPr defTabSz="821055">
              <a:lnSpc>
                <a:spcPct val="160000"/>
              </a:lnSpc>
              <a:defRPr sz="4000">
                <a:solidFill>
                  <a:srgbClr val="3B8396"/>
                </a:solidFill>
                <a:latin typeface="Arial" panose="020B0604020202020204"/>
                <a:ea typeface="Arial" panose="020B0604020202020204"/>
                <a:cs typeface="Arial" panose="020B0604020202020204"/>
                <a:sym typeface="Arial" panose="020B0604020202020204"/>
              </a:defRPr>
            </a:pPr>
            <a:endParaRPr sz="4000" b="1" i="1" spc="150" dirty="0">
              <a:solidFill>
                <a:srgbClr val="307687"/>
              </a:solidFill>
              <a:latin typeface="Arial" panose="020B0604020202020204"/>
              <a:ea typeface="Arial" panose="020B0604020202020204"/>
              <a:cs typeface="Arial" panose="020B0604020202020204"/>
              <a:sym typeface="Arial" panose="020B0604020202020204"/>
            </a:endParaRPr>
          </a:p>
        </p:txBody>
      </p:sp>
      <p:sp>
        <p:nvSpPr>
          <p:cNvPr id="29"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66A33CE7-A2D7-5FD1-A76F-0879AADAD633}"/>
              </a:ext>
            </a:extLst>
          </p:cNvPr>
          <p:cNvSpPr txBox="1"/>
          <p:nvPr/>
        </p:nvSpPr>
        <p:spPr>
          <a:xfrm>
            <a:off x="10283209" y="5132620"/>
            <a:ext cx="7064259" cy="2250640"/>
          </a:xfrm>
          <a:prstGeom prst="rect">
            <a:avLst/>
          </a:prstGeom>
          <a:ln w="12700">
            <a:miter lim="400000"/>
          </a:ln>
        </p:spPr>
        <p:txBody>
          <a:bodyPr wrap="square" lIns="50780" tIns="50780" rIns="50780" bIns="50780" anchor="t">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af-ZA" sz="4000" b="1" dirty="0">
                <a:solidFill>
                  <a:srgbClr val="0A7F93"/>
                </a:solidFill>
              </a:rPr>
              <a:t>2. </a:t>
            </a:r>
            <a:r>
              <a:rPr lang="el-GR" sz="4000" i="0" dirty="0">
                <a:solidFill>
                  <a:srgbClr val="5E5E5E"/>
                </a:solidFill>
              </a:rPr>
              <a:t>Σχεδιασμός αναγκών και δυνατοτήτων στον τομέα </a:t>
            </a:r>
            <a:br>
              <a:rPr lang="en-US" sz="4000" i="0" dirty="0">
                <a:solidFill>
                  <a:srgbClr val="5E5E5E"/>
                </a:solidFill>
              </a:rPr>
            </a:br>
            <a:r>
              <a:rPr lang="el-GR" sz="4000" i="0" dirty="0">
                <a:solidFill>
                  <a:srgbClr val="5E5E5E"/>
                </a:solidFill>
              </a:rPr>
              <a:t>της υγείας (</a:t>
            </a:r>
            <a:r>
              <a:rPr lang="el-GR" sz="4000" i="0" dirty="0" err="1">
                <a:solidFill>
                  <a:srgbClr val="5E5E5E"/>
                </a:solidFill>
              </a:rPr>
              <a:t>Capacity</a:t>
            </a:r>
            <a:r>
              <a:rPr lang="el-GR" sz="4000" i="0" dirty="0">
                <a:solidFill>
                  <a:srgbClr val="5E5E5E"/>
                </a:solidFill>
              </a:rPr>
              <a:t> </a:t>
            </a:r>
            <a:r>
              <a:rPr lang="el-GR" sz="4000" i="0" dirty="0" err="1">
                <a:solidFill>
                  <a:srgbClr val="5E5E5E"/>
                </a:solidFill>
              </a:rPr>
              <a:t>Planning</a:t>
            </a:r>
            <a:r>
              <a:rPr lang="el-GR" sz="4000" i="0" dirty="0">
                <a:solidFill>
                  <a:srgbClr val="5E5E5E"/>
                </a:solidFill>
              </a:rPr>
              <a:t>)</a:t>
            </a:r>
          </a:p>
        </p:txBody>
      </p:sp>
      <p:sp>
        <p:nvSpPr>
          <p:cNvPr id="31"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0C38E874-273A-5880-3D7A-9AC2F5ECA999}"/>
              </a:ext>
            </a:extLst>
          </p:cNvPr>
          <p:cNvSpPr txBox="1"/>
          <p:nvPr/>
        </p:nvSpPr>
        <p:spPr>
          <a:xfrm>
            <a:off x="10283209" y="8685105"/>
            <a:ext cx="6640389" cy="1511977"/>
          </a:xfrm>
          <a:prstGeom prst="rect">
            <a:avLst/>
          </a:prstGeom>
          <a:ln w="12700">
            <a:miter lim="400000"/>
          </a:ln>
        </p:spPr>
        <p:txBody>
          <a:bodyPr wrap="square" lIns="50780" tIns="50780" rIns="50780" bIns="50780" anchor="t">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af-ZA" sz="4000" b="1" dirty="0">
                <a:solidFill>
                  <a:srgbClr val="0A7F93"/>
                </a:solidFill>
              </a:rPr>
              <a:t>3. </a:t>
            </a:r>
            <a:r>
              <a:rPr lang="el-GR" sz="4000" i="0" dirty="0">
                <a:solidFill>
                  <a:srgbClr val="5E5E5E"/>
                </a:solidFill>
              </a:rPr>
              <a:t>Νομοθετικό πλαίσιο </a:t>
            </a:r>
            <a:br>
              <a:rPr lang="en-US" sz="4000" i="0" dirty="0">
                <a:solidFill>
                  <a:srgbClr val="5E5E5E"/>
                </a:solidFill>
              </a:rPr>
            </a:br>
            <a:r>
              <a:rPr lang="el-GR" sz="4000" i="0" dirty="0">
                <a:solidFill>
                  <a:srgbClr val="5E5E5E"/>
                </a:solidFill>
              </a:rPr>
              <a:t>του τομέα της υγείας</a:t>
            </a:r>
          </a:p>
        </p:txBody>
      </p:sp>
      <p:pic>
        <p:nvPicPr>
          <p:cNvPr id="16" name="Picture 15">
            <a:extLst>
              <a:ext uri="{FF2B5EF4-FFF2-40B4-BE49-F238E27FC236}">
                <a16:creationId xmlns:a16="http://schemas.microsoft.com/office/drawing/2014/main" id="{32592EB0-7710-F9BF-3CC3-2FB9B7AA63D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767365" y="8554105"/>
            <a:ext cx="1800000" cy="1800000"/>
          </a:xfrm>
          <a:prstGeom prst="rect">
            <a:avLst/>
          </a:prstGeom>
        </p:spPr>
      </p:pic>
      <p:pic>
        <p:nvPicPr>
          <p:cNvPr id="17" name="Picture 16">
            <a:extLst>
              <a:ext uri="{FF2B5EF4-FFF2-40B4-BE49-F238E27FC236}">
                <a16:creationId xmlns:a16="http://schemas.microsoft.com/office/drawing/2014/main" id="{59584AF5-4482-9761-DE5C-408C92658C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767365" y="2351338"/>
            <a:ext cx="1800000" cy="1800000"/>
          </a:xfrm>
          <a:prstGeom prst="rect">
            <a:avLst/>
          </a:prstGeom>
        </p:spPr>
      </p:pic>
      <p:pic>
        <p:nvPicPr>
          <p:cNvPr id="19" name="Picture 18">
            <a:extLst>
              <a:ext uri="{FF2B5EF4-FFF2-40B4-BE49-F238E27FC236}">
                <a16:creationId xmlns:a16="http://schemas.microsoft.com/office/drawing/2014/main" id="{B862F62D-1F51-AE9F-DAF8-6C84D057133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767365" y="5353129"/>
            <a:ext cx="1800000" cy="1800000"/>
          </a:xfrm>
          <a:prstGeom prst="rect">
            <a:avLst/>
          </a:prstGeom>
        </p:spPr>
      </p:pic>
      <p:sp>
        <p:nvSpPr>
          <p:cNvPr id="20" name="headline goes here goes here">
            <a:extLst>
              <a:ext uri="{FF2B5EF4-FFF2-40B4-BE49-F238E27FC236}">
                <a16:creationId xmlns:a16="http://schemas.microsoft.com/office/drawing/2014/main" id="{9990DB84-D9CE-5763-BEBB-EF2BB5E893AA}"/>
              </a:ext>
            </a:extLst>
          </p:cNvPr>
          <p:cNvSpPr txBox="1"/>
          <p:nvPr/>
        </p:nvSpPr>
        <p:spPr>
          <a:xfrm>
            <a:off x="738253" y="876404"/>
            <a:ext cx="19513779"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sz="4000" i="1" dirty="0" err="1">
                <a:solidFill>
                  <a:srgbClr val="0A7F93"/>
                </a:solidFill>
              </a:rPr>
              <a:t>Αναδι</a:t>
            </a:r>
            <a:r>
              <a:rPr lang="af-ZA" sz="4000" i="1" dirty="0">
                <a:solidFill>
                  <a:srgbClr val="0A7F93"/>
                </a:solidFill>
              </a:rPr>
              <a:t>a</a:t>
            </a:r>
            <a:r>
              <a:rPr lang="el-GR" sz="4000" i="1" dirty="0" err="1">
                <a:solidFill>
                  <a:srgbClr val="0A7F93"/>
                </a:solidFill>
              </a:rPr>
              <a:t>ρθρωση</a:t>
            </a:r>
            <a:r>
              <a:rPr lang="el-GR" sz="4000" i="1" dirty="0">
                <a:solidFill>
                  <a:srgbClr val="0A7F93"/>
                </a:solidFill>
              </a:rPr>
              <a:t> του </a:t>
            </a:r>
            <a:r>
              <a:rPr lang="el-GR" sz="4000" i="1" dirty="0" err="1">
                <a:solidFill>
                  <a:srgbClr val="0A7F93"/>
                </a:solidFill>
              </a:rPr>
              <a:t>Συστ</a:t>
            </a:r>
            <a:r>
              <a:rPr lang="af-ZA" sz="4000" i="1" dirty="0">
                <a:solidFill>
                  <a:srgbClr val="0A7F93"/>
                </a:solidFill>
              </a:rPr>
              <a:t>h</a:t>
            </a:r>
            <a:r>
              <a:rPr lang="el-GR" sz="4000" i="1" dirty="0" err="1">
                <a:solidFill>
                  <a:srgbClr val="0A7F93"/>
                </a:solidFill>
              </a:rPr>
              <a:t>ματος</a:t>
            </a:r>
            <a:r>
              <a:rPr lang="el-GR" sz="4000" i="1" dirty="0">
                <a:solidFill>
                  <a:srgbClr val="0A7F93"/>
                </a:solidFill>
              </a:rPr>
              <a:t> </a:t>
            </a:r>
            <a:r>
              <a:rPr lang="el-GR" sz="4000" i="1" dirty="0" err="1">
                <a:solidFill>
                  <a:srgbClr val="0A7F93"/>
                </a:solidFill>
              </a:rPr>
              <a:t>Υγε</a:t>
            </a:r>
            <a:r>
              <a:rPr lang="af-ZA" sz="4000" i="1" dirty="0">
                <a:solidFill>
                  <a:srgbClr val="0A7F93"/>
                </a:solidFill>
              </a:rPr>
              <a:t>i</a:t>
            </a:r>
            <a:r>
              <a:rPr lang="el-GR" sz="4000" i="1" dirty="0">
                <a:solidFill>
                  <a:srgbClr val="0A7F93"/>
                </a:solidFill>
              </a:rPr>
              <a:t>ας της Κ</a:t>
            </a:r>
            <a:r>
              <a:rPr lang="af-ZA" sz="4000" i="1" dirty="0">
                <a:solidFill>
                  <a:srgbClr val="0A7F93"/>
                </a:solidFill>
              </a:rPr>
              <a:t>y</a:t>
            </a:r>
            <a:r>
              <a:rPr lang="el-GR" sz="4000" i="1" dirty="0" err="1">
                <a:solidFill>
                  <a:srgbClr val="0A7F93"/>
                </a:solidFill>
              </a:rPr>
              <a:t>πρου</a:t>
            </a:r>
            <a:endParaRPr lang="el-GR" b="0" i="1" kern="1200" cap="none" spc="150" dirty="0">
              <a:solidFill>
                <a:srgbClr val="0A7F9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523594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95ECD-48D3-C7FD-79BC-292726F34CFD}"/>
              </a:ext>
            </a:extLst>
          </p:cNvPr>
          <p:cNvSpPr>
            <a:spLocks noGrp="1"/>
          </p:cNvSpPr>
          <p:nvPr>
            <p:ph type="title"/>
          </p:nvPr>
        </p:nvSpPr>
        <p:spPr>
          <a:xfrm>
            <a:off x="447871" y="2384590"/>
            <a:ext cx="17560211" cy="8845421"/>
          </a:xfrm>
        </p:spPr>
        <p:txBody>
          <a:bodyPr>
            <a:noAutofit/>
          </a:bodyPr>
          <a:lstStyle/>
          <a:p>
            <a:pPr algn="l">
              <a:lnSpc>
                <a:spcPct val="150000"/>
              </a:lnSpc>
            </a:pPr>
            <a:br>
              <a:rPr lang="el-GR" sz="4000" i="0" spc="0" dirty="0">
                <a:solidFill>
                  <a:srgbClr val="5E5E5E"/>
                </a:solidFill>
              </a:rPr>
            </a:br>
            <a:br>
              <a:rPr lang="el-GR" sz="4000" i="0" spc="0" dirty="0">
                <a:solidFill>
                  <a:srgbClr val="5E5E5E"/>
                </a:solidFill>
              </a:rPr>
            </a:br>
            <a:r>
              <a:rPr lang="af-ZA" sz="5000" b="1" i="1" spc="0" dirty="0">
                <a:solidFill>
                  <a:srgbClr val="0B7F93"/>
                </a:solidFill>
                <a:latin typeface="Arial" panose="020B0604020202020204" pitchFamily="34" charset="0"/>
                <a:cs typeface="Arial" panose="020B0604020202020204" pitchFamily="34" charset="0"/>
              </a:rPr>
              <a:t>1.</a:t>
            </a:r>
            <a:r>
              <a:rPr lang="af-ZA" sz="5000" i="0" spc="0" dirty="0">
                <a:solidFill>
                  <a:srgbClr val="0B7F93"/>
                </a:solidFill>
                <a:latin typeface="Arial" panose="020B0604020202020204" pitchFamily="34" charset="0"/>
                <a:cs typeface="Arial" panose="020B0604020202020204" pitchFamily="34" charset="0"/>
              </a:rPr>
              <a:t> </a:t>
            </a:r>
            <a:r>
              <a:rPr lang="el-GR" sz="5000" b="1" i="1" spc="0" dirty="0">
                <a:solidFill>
                  <a:srgbClr val="0B7F93"/>
                </a:solidFill>
                <a:latin typeface="Arial" panose="020B0604020202020204" pitchFamily="34" charset="0"/>
                <a:cs typeface="Arial" panose="020B0604020202020204" pitchFamily="34" charset="0"/>
              </a:rPr>
              <a:t>Αναδιοργάνωση του Υπουργείου Υγείας με</a:t>
            </a:r>
            <a:r>
              <a:rPr lang="af-ZA" sz="5000" b="1" i="1" dirty="0">
                <a:solidFill>
                  <a:srgbClr val="0B7F93"/>
                </a:solidFill>
                <a:latin typeface="Arial" panose="020B0604020202020204" pitchFamily="34" charset="0"/>
                <a:cs typeface="Arial" panose="020B0604020202020204" pitchFamily="34" charset="0"/>
              </a:rPr>
              <a:t> </a:t>
            </a:r>
            <a:r>
              <a:rPr lang="el-GR" sz="5000" b="1" i="1" spc="0" dirty="0">
                <a:solidFill>
                  <a:srgbClr val="0B7F93"/>
                </a:solidFill>
                <a:latin typeface="Arial" panose="020B0604020202020204" pitchFamily="34" charset="0"/>
                <a:cs typeface="Arial" panose="020B0604020202020204" pitchFamily="34" charset="0"/>
              </a:rPr>
              <a:t>σύγχρονες</a:t>
            </a:r>
            <a:r>
              <a:rPr lang="af-ZA" sz="5000" b="1" i="1" spc="0" dirty="0">
                <a:solidFill>
                  <a:srgbClr val="0B7F93"/>
                </a:solidFill>
                <a:latin typeface="Arial" panose="020B0604020202020204" pitchFamily="34" charset="0"/>
                <a:cs typeface="Arial" panose="020B0604020202020204" pitchFamily="34" charset="0"/>
              </a:rPr>
              <a:t> </a:t>
            </a:r>
            <a:r>
              <a:rPr lang="el-GR" sz="5000" b="1" i="1" spc="0" dirty="0">
                <a:solidFill>
                  <a:srgbClr val="0B7F93"/>
                </a:solidFill>
                <a:latin typeface="Arial" panose="020B0604020202020204" pitchFamily="34" charset="0"/>
                <a:cs typeface="Arial" panose="020B0604020202020204" pitchFamily="34" charset="0"/>
              </a:rPr>
              <a:t>δομές</a:t>
            </a:r>
            <a:br>
              <a:rPr lang="en-US" sz="5000" b="1" i="1" spc="0" dirty="0">
                <a:solidFill>
                  <a:srgbClr val="0B7F93"/>
                </a:solidFill>
                <a:latin typeface="Arial" panose="020B0604020202020204" pitchFamily="34" charset="0"/>
                <a:cs typeface="Arial" panose="020B0604020202020204" pitchFamily="34" charset="0"/>
              </a:rPr>
            </a:br>
            <a:br>
              <a:rPr lang="af-ZA" sz="3500" i="0" spc="0" dirty="0">
                <a:solidFill>
                  <a:srgbClr val="5E5E5E"/>
                </a:solidFill>
                <a:latin typeface="Arial" panose="020B0604020202020204" pitchFamily="34" charset="0"/>
                <a:cs typeface="Arial" panose="020B0604020202020204" pitchFamily="34" charset="0"/>
              </a:rPr>
            </a:br>
            <a:r>
              <a:rPr lang="el-GR" sz="3500" i="0" spc="0" dirty="0">
                <a:solidFill>
                  <a:srgbClr val="5E5E5E"/>
                </a:solidFill>
                <a:latin typeface="Arial" panose="020B0604020202020204" pitchFamily="34" charset="0"/>
                <a:cs typeface="Arial" panose="020B0604020202020204" pitchFamily="34" charset="0"/>
              </a:rPr>
              <a:t>-</a:t>
            </a:r>
            <a:r>
              <a:rPr lang="el-GR" sz="4000" dirty="0">
                <a:solidFill>
                  <a:srgbClr val="5E5E5E"/>
                </a:solidFill>
                <a:latin typeface="Arial" panose="020B0604020202020204" pitchFamily="34" charset="0"/>
                <a:cs typeface="Arial" panose="020B0604020202020204" pitchFamily="34" charset="0"/>
              </a:rPr>
              <a:t>Ενίσχυση </a:t>
            </a:r>
            <a:r>
              <a:rPr lang="el-GR" sz="4000" b="1" dirty="0">
                <a:solidFill>
                  <a:srgbClr val="0A7F93"/>
                </a:solidFill>
                <a:latin typeface="Arial" panose="020B0604020202020204" pitchFamily="34" charset="0"/>
                <a:cs typeface="Arial" panose="020B0604020202020204" pitchFamily="34" charset="0"/>
              </a:rPr>
              <a:t>ρυθμιστικού</a:t>
            </a:r>
            <a:r>
              <a:rPr lang="en-US" sz="4000" b="1" dirty="0">
                <a:solidFill>
                  <a:srgbClr val="0A7F93"/>
                </a:solidFill>
                <a:latin typeface="Arial" panose="020B0604020202020204" pitchFamily="34" charset="0"/>
                <a:cs typeface="Arial" panose="020B0604020202020204" pitchFamily="34" charset="0"/>
              </a:rPr>
              <a:t> </a:t>
            </a:r>
            <a:r>
              <a:rPr lang="el-GR" sz="4000" b="1" dirty="0">
                <a:solidFill>
                  <a:srgbClr val="0A7F93"/>
                </a:solidFill>
                <a:latin typeface="Arial" panose="020B0604020202020204" pitchFamily="34" charset="0"/>
                <a:cs typeface="Arial" panose="020B0604020202020204" pitchFamily="34" charset="0"/>
              </a:rPr>
              <a:t>και εποπτικού ρόλου </a:t>
            </a:r>
            <a:r>
              <a:rPr lang="el-GR" sz="4000" dirty="0">
                <a:solidFill>
                  <a:srgbClr val="5E5E5E"/>
                </a:solidFill>
                <a:latin typeface="Arial" panose="020B0604020202020204" pitchFamily="34" charset="0"/>
                <a:cs typeface="Arial" panose="020B0604020202020204" pitchFamily="34" charset="0"/>
              </a:rPr>
              <a:t>του Υπουργείου Υγείας</a:t>
            </a:r>
            <a:br>
              <a:rPr lang="el-GR" sz="4000" dirty="0">
                <a:solidFill>
                  <a:srgbClr val="5E5E5E"/>
                </a:solidFill>
                <a:latin typeface="Arial" panose="020B0604020202020204" pitchFamily="34" charset="0"/>
                <a:cs typeface="Arial" panose="020B0604020202020204" pitchFamily="34" charset="0"/>
              </a:rPr>
            </a:br>
            <a:r>
              <a:rPr lang="el-GR" sz="4000" dirty="0">
                <a:solidFill>
                  <a:srgbClr val="5E5E5E"/>
                </a:solidFill>
                <a:latin typeface="Arial" panose="020B0604020202020204" pitchFamily="34" charset="0"/>
                <a:cs typeface="Arial" panose="020B0604020202020204" pitchFamily="34" charset="0"/>
              </a:rPr>
              <a:t>- </a:t>
            </a:r>
            <a:r>
              <a:rPr lang="el-GR" sz="4000" b="1" dirty="0">
                <a:solidFill>
                  <a:srgbClr val="0A7F93"/>
                </a:solidFill>
                <a:latin typeface="Arial" panose="020B0604020202020204" pitchFamily="34" charset="0"/>
                <a:cs typeface="Arial" panose="020B0604020202020204" pitchFamily="34" charset="0"/>
              </a:rPr>
              <a:t>Προώθηση Στρατηγικών </a:t>
            </a:r>
            <a:r>
              <a:rPr lang="el-GR" sz="4000" dirty="0">
                <a:solidFill>
                  <a:srgbClr val="5E5E5E"/>
                </a:solidFill>
                <a:latin typeface="Arial" panose="020B0604020202020204" pitchFamily="34" charset="0"/>
                <a:cs typeface="Arial" panose="020B0604020202020204" pitchFamily="34" charset="0"/>
              </a:rPr>
              <a:t>του Υπουργείου Υγείας </a:t>
            </a:r>
            <a:br>
              <a:rPr lang="el-GR" sz="4000" dirty="0">
                <a:solidFill>
                  <a:srgbClr val="5E5E5E"/>
                </a:solidFill>
                <a:latin typeface="Arial" panose="020B0604020202020204" pitchFamily="34" charset="0"/>
                <a:cs typeface="Arial" panose="020B0604020202020204" pitchFamily="34" charset="0"/>
              </a:rPr>
            </a:br>
            <a:r>
              <a:rPr lang="el-GR" sz="4000" dirty="0">
                <a:solidFill>
                  <a:srgbClr val="5E5E5E"/>
                </a:solidFill>
                <a:latin typeface="Arial" panose="020B0604020202020204" pitchFamily="34" charset="0"/>
                <a:cs typeface="Arial" panose="020B0604020202020204" pitchFamily="34" charset="0"/>
              </a:rPr>
              <a:t>-</a:t>
            </a:r>
            <a:r>
              <a:rPr lang="el-GR" sz="4000" dirty="0" err="1">
                <a:solidFill>
                  <a:srgbClr val="5E5E5E"/>
                </a:solidFill>
                <a:latin typeface="Arial" panose="020B0604020202020204" pitchFamily="34" charset="0"/>
                <a:cs typeface="Arial" panose="020B0604020202020204" pitchFamily="34" charset="0"/>
              </a:rPr>
              <a:t>Επικαιροποίηση</a:t>
            </a:r>
            <a:r>
              <a:rPr lang="el-GR" sz="4000" dirty="0">
                <a:solidFill>
                  <a:srgbClr val="5E5E5E"/>
                </a:solidFill>
                <a:latin typeface="Arial" panose="020B0604020202020204" pitchFamily="34" charset="0"/>
                <a:cs typeface="Arial" panose="020B0604020202020204" pitchFamily="34" charset="0"/>
              </a:rPr>
              <a:t> της </a:t>
            </a:r>
            <a:r>
              <a:rPr lang="el-GR" sz="4000" b="1" dirty="0">
                <a:solidFill>
                  <a:srgbClr val="0A7F93"/>
                </a:solidFill>
                <a:latin typeface="Arial" panose="020B0604020202020204" pitchFamily="34" charset="0"/>
                <a:cs typeface="Arial" panose="020B0604020202020204" pitchFamily="34" charset="0"/>
              </a:rPr>
              <a:t>Μελέτης Αναδιοργάνωσης (2014) </a:t>
            </a:r>
            <a:r>
              <a:rPr lang="el-GR" sz="4000" dirty="0">
                <a:solidFill>
                  <a:srgbClr val="5E5E5E"/>
                </a:solidFill>
                <a:latin typeface="Arial" panose="020B0604020202020204" pitchFamily="34" charset="0"/>
                <a:cs typeface="Arial" panose="020B0604020202020204" pitchFamily="34" charset="0"/>
              </a:rPr>
              <a:t>του Υπουργείου Υγείας </a:t>
            </a:r>
            <a:br>
              <a:rPr lang="el-GR" sz="4000" dirty="0">
                <a:solidFill>
                  <a:srgbClr val="5E5E5E"/>
                </a:solidFill>
                <a:latin typeface="Arial" panose="020B0604020202020204" pitchFamily="34" charset="0"/>
                <a:cs typeface="Arial" panose="020B0604020202020204" pitchFamily="34" charset="0"/>
              </a:rPr>
            </a:br>
            <a:r>
              <a:rPr lang="el-GR" sz="4000" dirty="0">
                <a:solidFill>
                  <a:srgbClr val="5E5E5E"/>
                </a:solidFill>
                <a:latin typeface="Arial" panose="020B0604020202020204" pitchFamily="34" charset="0"/>
                <a:cs typeface="Arial" panose="020B0604020202020204" pitchFamily="34" charset="0"/>
              </a:rPr>
              <a:t>-Σταδιακή Υλοποίηση της Μελέτης με έναρξη τον Οκτώβρη του 2023 και ολοκλήρωση τον Νοέμβρη του 2024 με τη </a:t>
            </a:r>
            <a:r>
              <a:rPr lang="el-GR" sz="4000" b="1" dirty="0">
                <a:solidFill>
                  <a:srgbClr val="0A7F93"/>
                </a:solidFill>
                <a:latin typeface="Arial" panose="020B0604020202020204" pitchFamily="34" charset="0"/>
                <a:cs typeface="Arial" panose="020B0604020202020204" pitchFamily="34" charset="0"/>
              </a:rPr>
              <a:t>δημιουργία νέων Δομών </a:t>
            </a:r>
            <a:r>
              <a:rPr lang="el-GR" sz="4000" dirty="0">
                <a:solidFill>
                  <a:srgbClr val="5E5E5E"/>
                </a:solidFill>
                <a:latin typeface="Arial" panose="020B0604020202020204" pitchFamily="34" charset="0"/>
                <a:cs typeface="Arial" panose="020B0604020202020204" pitchFamily="34" charset="0"/>
              </a:rPr>
              <a:t>στο Υπουργείο Υγείας</a:t>
            </a:r>
            <a:br>
              <a:rPr lang="el-GR" sz="4000" dirty="0">
                <a:solidFill>
                  <a:srgbClr val="5E5E5E"/>
                </a:solidFill>
                <a:latin typeface="Arial" panose="020B0604020202020204" pitchFamily="34" charset="0"/>
                <a:cs typeface="Arial" panose="020B0604020202020204" pitchFamily="34" charset="0"/>
              </a:rPr>
            </a:br>
            <a:br>
              <a:rPr lang="el-GR" sz="4000" dirty="0">
                <a:solidFill>
                  <a:srgbClr val="5E5E5E"/>
                </a:solidFill>
              </a:rPr>
            </a:br>
            <a:br>
              <a:rPr lang="el-GR" sz="3500" dirty="0">
                <a:solidFill>
                  <a:srgbClr val="5E5E5E"/>
                </a:solidFill>
              </a:rPr>
            </a:br>
            <a:r>
              <a:rPr lang="el-GR" sz="3500" dirty="0">
                <a:solidFill>
                  <a:srgbClr val="5E5E5E"/>
                </a:solidFill>
              </a:rPr>
              <a:t> </a:t>
            </a:r>
            <a:br>
              <a:rPr lang="af-ZA" sz="3500" i="0" spc="0" dirty="0">
                <a:solidFill>
                  <a:srgbClr val="5E5E5E"/>
                </a:solidFill>
              </a:rPr>
            </a:br>
            <a:br>
              <a:rPr lang="en-US" sz="5000" i="0" spc="0" dirty="0">
                <a:solidFill>
                  <a:srgbClr val="5E5E5E"/>
                </a:solidFill>
              </a:rPr>
            </a:br>
            <a:endParaRPr lang="en-CY" sz="5000" dirty="0"/>
          </a:p>
        </p:txBody>
      </p:sp>
      <p:pic>
        <p:nvPicPr>
          <p:cNvPr id="4" name="Image" descr="Image">
            <a:extLst>
              <a:ext uri="{FF2B5EF4-FFF2-40B4-BE49-F238E27FC236}">
                <a16:creationId xmlns:a16="http://schemas.microsoft.com/office/drawing/2014/main" id="{A3DB831E-6875-7909-90C6-02B21A9EABA1}"/>
              </a:ext>
            </a:extLst>
          </p:cNvPr>
          <p:cNvPicPr>
            <a:picLocks noChangeAspect="1"/>
          </p:cNvPicPr>
          <p:nvPr/>
        </p:nvPicPr>
        <p:blipFill>
          <a:blip r:embed="rId3"/>
          <a:stretch>
            <a:fillRect/>
          </a:stretch>
        </p:blipFill>
        <p:spPr>
          <a:xfrm>
            <a:off x="8925873" y="9735648"/>
            <a:ext cx="15700723" cy="3345352"/>
          </a:xfrm>
          <a:prstGeom prst="rect">
            <a:avLst/>
          </a:prstGeom>
          <a:ln w="12700">
            <a:miter lim="400000"/>
          </a:ln>
        </p:spPr>
      </p:pic>
      <p:sp>
        <p:nvSpPr>
          <p:cNvPr id="6" name="TextBox 5">
            <a:extLst>
              <a:ext uri="{FF2B5EF4-FFF2-40B4-BE49-F238E27FC236}">
                <a16:creationId xmlns:a16="http://schemas.microsoft.com/office/drawing/2014/main" id="{9EA7AF30-96D9-1B5E-3BBD-23D9863F25A2}"/>
              </a:ext>
            </a:extLst>
          </p:cNvPr>
          <p:cNvSpPr txBox="1"/>
          <p:nvPr/>
        </p:nvSpPr>
        <p:spPr>
          <a:xfrm>
            <a:off x="6788021" y="11731499"/>
            <a:ext cx="12381722" cy="4770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sz="2500" dirty="0">
                <a:solidFill>
                  <a:schemeClr val="bg1"/>
                </a:solidFill>
              </a:rPr>
              <a:t>ΥΠΟΥΡΓΕΙΟ ΥΓΕΙΑΣ</a:t>
            </a:r>
          </a:p>
        </p:txBody>
      </p:sp>
      <p:pic>
        <p:nvPicPr>
          <p:cNvPr id="5" name="Picture 4">
            <a:extLst>
              <a:ext uri="{FF2B5EF4-FFF2-40B4-BE49-F238E27FC236}">
                <a16:creationId xmlns:a16="http://schemas.microsoft.com/office/drawing/2014/main" id="{48135D01-C33C-1ACD-87D6-122E1D46E5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06729" y="4431140"/>
            <a:ext cx="6629400" cy="4752320"/>
          </a:xfrm>
          <a:prstGeom prst="rect">
            <a:avLst/>
          </a:prstGeom>
        </p:spPr>
      </p:pic>
    </p:spTree>
    <p:extLst>
      <p:ext uri="{BB962C8B-B14F-4D97-AF65-F5344CB8AC3E}">
        <p14:creationId xmlns:p14="http://schemas.microsoft.com/office/powerpoint/2010/main" val="55379060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106E2-19F3-1F1A-C7AF-41BABBB2017B}"/>
              </a:ext>
            </a:extLst>
          </p:cNvPr>
          <p:cNvSpPr>
            <a:spLocks noGrp="1"/>
          </p:cNvSpPr>
          <p:nvPr>
            <p:ph type="title"/>
          </p:nvPr>
        </p:nvSpPr>
        <p:spPr>
          <a:xfrm>
            <a:off x="356191" y="4978252"/>
            <a:ext cx="17233014" cy="4648200"/>
          </a:xfrm>
        </p:spPr>
        <p:txBody>
          <a:bodyPr>
            <a:noAutofit/>
          </a:bodyPr>
          <a:lstStyle/>
          <a:p>
            <a:pPr algn="l">
              <a:lnSpc>
                <a:spcPct val="110000"/>
              </a:lnSpc>
              <a:spcBef>
                <a:spcPts val="1800"/>
              </a:spcBef>
            </a:pPr>
            <a:r>
              <a:rPr lang="el-GR" sz="4000" i="0" kern="0" spc="0" dirty="0">
                <a:solidFill>
                  <a:srgbClr val="5E5E5E"/>
                </a:solidFill>
              </a:rPr>
              <a:t>-Θα συσταθεί και θα λειτουργήσει </a:t>
            </a:r>
            <a:r>
              <a:rPr lang="el-GR" sz="4000" b="1" i="0" kern="0" spc="0" dirty="0">
                <a:solidFill>
                  <a:srgbClr val="0A7F92"/>
                </a:solidFill>
              </a:rPr>
              <a:t>Εθνικό Κέντρο Κλινικής Τεκμηρίωσης</a:t>
            </a:r>
            <a:r>
              <a:rPr lang="el-GR" sz="4000" b="1" i="0" kern="0" spc="0" dirty="0">
                <a:solidFill>
                  <a:schemeClr val="tx1">
                    <a:lumMod val="50000"/>
                    <a:lumOff val="50000"/>
                  </a:schemeClr>
                </a:solidFill>
              </a:rPr>
              <a:t>.</a:t>
            </a:r>
            <a:r>
              <a:rPr lang="el-GR" sz="4000" b="1" i="0" kern="0" spc="0" dirty="0">
                <a:solidFill>
                  <a:srgbClr val="0A7F92"/>
                </a:solidFill>
              </a:rPr>
              <a:t> </a:t>
            </a:r>
            <a:r>
              <a:rPr lang="el-GR" sz="4000" i="0" kern="0" spc="0" dirty="0">
                <a:solidFill>
                  <a:srgbClr val="5E5E5E"/>
                </a:solidFill>
              </a:rPr>
              <a:t>Εντός του 2024 θα ετοιμαστούν 50 πρωτόκολλα και στη συνέχεια έλεγχος εφαρμογής τους </a:t>
            </a:r>
            <a:r>
              <a:rPr lang="el-GR" sz="4000" b="1" i="0" kern="0" spc="0" dirty="0">
                <a:solidFill>
                  <a:srgbClr val="0A7F92"/>
                </a:solidFill>
              </a:rPr>
              <a:t>(</a:t>
            </a:r>
            <a:r>
              <a:rPr lang="en-GB" sz="4000" b="1" i="0" kern="0" spc="0" dirty="0">
                <a:solidFill>
                  <a:srgbClr val="0A7F92"/>
                </a:solidFill>
              </a:rPr>
              <a:t>Clinical Audit</a:t>
            </a:r>
            <a:r>
              <a:rPr lang="el-GR" sz="4000" b="1" i="0" kern="0" spc="0" dirty="0">
                <a:solidFill>
                  <a:srgbClr val="0A7F92"/>
                </a:solidFill>
              </a:rPr>
              <a:t>) </a:t>
            </a:r>
            <a:r>
              <a:rPr lang="el-GR" sz="4000" i="0" kern="0" spc="0" dirty="0">
                <a:solidFill>
                  <a:srgbClr val="5E5E5E"/>
                </a:solidFill>
              </a:rPr>
              <a:t>και άλλα 40 το 2025</a:t>
            </a:r>
            <a:br>
              <a:rPr lang="el-GR" sz="4000" i="0" kern="0" spc="0" dirty="0">
                <a:solidFill>
                  <a:srgbClr val="5E5E5E"/>
                </a:solidFill>
              </a:rPr>
            </a:br>
            <a:r>
              <a:rPr lang="el-GR" sz="4000" i="0" kern="0" spc="0" dirty="0">
                <a:solidFill>
                  <a:srgbClr val="5E5E5E"/>
                </a:solidFill>
              </a:rPr>
              <a:t> </a:t>
            </a:r>
            <a:br>
              <a:rPr lang="el-GR" sz="4000" dirty="0">
                <a:solidFill>
                  <a:srgbClr val="5E5E5E"/>
                </a:solidFill>
              </a:rPr>
            </a:br>
            <a:r>
              <a:rPr lang="el-GR" sz="4000" dirty="0">
                <a:solidFill>
                  <a:srgbClr val="5E5E5E"/>
                </a:solidFill>
              </a:rPr>
              <a:t>-</a:t>
            </a:r>
            <a:r>
              <a:rPr lang="el-GR" sz="4000" i="0" spc="0" dirty="0">
                <a:solidFill>
                  <a:srgbClr val="5E5E5E"/>
                </a:solidFill>
              </a:rPr>
              <a:t>Έχει αρχίσει η λειτουργία του </a:t>
            </a:r>
            <a:r>
              <a:rPr lang="el-GR" sz="4000" b="1" i="0" spc="0" dirty="0">
                <a:solidFill>
                  <a:srgbClr val="0A7F92"/>
                </a:solidFill>
              </a:rPr>
              <a:t>Γραφείου Χώρας Παγκόσμιου Οργανισμού Υγείας</a:t>
            </a:r>
            <a:r>
              <a:rPr lang="el-GR" sz="4000" i="0" spc="0" dirty="0">
                <a:solidFill>
                  <a:srgbClr val="5E5E5E"/>
                </a:solidFill>
              </a:rPr>
              <a:t> με συγκεκριμένες δράσεις </a:t>
            </a:r>
            <a:br>
              <a:rPr lang="el-GR" sz="4000" i="0" spc="0" dirty="0">
                <a:solidFill>
                  <a:srgbClr val="5E5E5E"/>
                </a:solidFill>
              </a:rPr>
            </a:br>
            <a:br>
              <a:rPr lang="el-GR" sz="4000" i="0" spc="0" dirty="0">
                <a:solidFill>
                  <a:srgbClr val="5E5E5E"/>
                </a:solidFill>
              </a:rPr>
            </a:br>
            <a:r>
              <a:rPr lang="el-GR" sz="4000" i="0" spc="0" dirty="0">
                <a:solidFill>
                  <a:srgbClr val="5E5E5E"/>
                </a:solidFill>
              </a:rPr>
              <a:t>-Προγραμματίζεται η σύναψη </a:t>
            </a:r>
            <a:r>
              <a:rPr lang="el-GR" sz="4000" b="1" i="0" spc="0" dirty="0">
                <a:solidFill>
                  <a:srgbClr val="0A7F92"/>
                </a:solidFill>
              </a:rPr>
              <a:t>Συμφωνίας Συνεργασίας </a:t>
            </a:r>
            <a:r>
              <a:rPr lang="el-GR" sz="4000" i="0" spc="0" dirty="0">
                <a:solidFill>
                  <a:srgbClr val="5E5E5E"/>
                </a:solidFill>
              </a:rPr>
              <a:t>με βρετανικά νοσηλευτήρια στον τομέα της </a:t>
            </a:r>
            <a:r>
              <a:rPr lang="el-GR" sz="4000" i="0" spc="0" dirty="0" err="1">
                <a:solidFill>
                  <a:srgbClr val="5E5E5E"/>
                </a:solidFill>
              </a:rPr>
              <a:t>Ηπατολογίας</a:t>
            </a:r>
            <a:r>
              <a:rPr lang="el-GR" sz="4000" i="0" spc="0" dirty="0">
                <a:solidFill>
                  <a:srgbClr val="5E5E5E"/>
                </a:solidFill>
              </a:rPr>
              <a:t> και η πρόσληψη 2 </a:t>
            </a:r>
            <a:r>
              <a:rPr lang="el-GR" sz="4000" i="0" spc="0" dirty="0" err="1">
                <a:solidFill>
                  <a:srgbClr val="5E5E5E"/>
                </a:solidFill>
              </a:rPr>
              <a:t>Ηπατολόγων</a:t>
            </a:r>
            <a:r>
              <a:rPr lang="el-GR" sz="4000" i="0" spc="0" dirty="0">
                <a:solidFill>
                  <a:srgbClr val="5E5E5E"/>
                </a:solidFill>
              </a:rPr>
              <a:t> </a:t>
            </a:r>
            <a:br>
              <a:rPr lang="el-GR" sz="4000" i="0" spc="0" dirty="0">
                <a:solidFill>
                  <a:srgbClr val="5E5E5E"/>
                </a:solidFill>
              </a:rPr>
            </a:br>
            <a:br>
              <a:rPr lang="el-GR" sz="4000" i="0" spc="0" dirty="0">
                <a:solidFill>
                  <a:srgbClr val="5E5E5E"/>
                </a:solidFill>
              </a:rPr>
            </a:br>
            <a:br>
              <a:rPr lang="el-GR" sz="3500" i="0" spc="0" dirty="0">
                <a:solidFill>
                  <a:srgbClr val="5E5E5E"/>
                </a:solidFill>
              </a:rPr>
            </a:br>
            <a:endParaRPr lang="en-CY" sz="3500" dirty="0"/>
          </a:p>
        </p:txBody>
      </p:sp>
      <p:sp>
        <p:nvSpPr>
          <p:cNvPr id="4" name="TextBox 3">
            <a:extLst>
              <a:ext uri="{FF2B5EF4-FFF2-40B4-BE49-F238E27FC236}">
                <a16:creationId xmlns:a16="http://schemas.microsoft.com/office/drawing/2014/main" id="{E5DB9D6D-6130-7894-E549-61AD1DEB816F}"/>
              </a:ext>
            </a:extLst>
          </p:cNvPr>
          <p:cNvSpPr txBox="1"/>
          <p:nvPr/>
        </p:nvSpPr>
        <p:spPr>
          <a:xfrm>
            <a:off x="356191" y="1024377"/>
            <a:ext cx="18591028" cy="1631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af-ZA" sz="5000" b="1" i="1" spc="0" dirty="0">
                <a:solidFill>
                  <a:srgbClr val="0B7F93"/>
                </a:solidFill>
                <a:latin typeface="Arial" panose="020B0604020202020204" pitchFamily="34" charset="0"/>
                <a:cs typeface="Arial" panose="020B0604020202020204" pitchFamily="34" charset="0"/>
              </a:rPr>
              <a:t>1.</a:t>
            </a:r>
            <a:r>
              <a:rPr lang="af-ZA" sz="5000" i="0" spc="0" dirty="0">
                <a:solidFill>
                  <a:srgbClr val="0B7F93"/>
                </a:solidFill>
                <a:latin typeface="Arial" panose="020B0604020202020204" pitchFamily="34" charset="0"/>
                <a:cs typeface="Arial" panose="020B0604020202020204" pitchFamily="34" charset="0"/>
              </a:rPr>
              <a:t> </a:t>
            </a:r>
            <a:r>
              <a:rPr lang="el-GR" sz="5000" b="1" i="1" spc="0" dirty="0">
                <a:solidFill>
                  <a:srgbClr val="0B7F93"/>
                </a:solidFill>
                <a:latin typeface="Arial" panose="020B0604020202020204" pitchFamily="34" charset="0"/>
                <a:cs typeface="Arial" panose="020B0604020202020204" pitchFamily="34" charset="0"/>
              </a:rPr>
              <a:t>Αναδιοργάνωση του Υπουργείου Υγείας με</a:t>
            </a:r>
            <a:r>
              <a:rPr lang="af-ZA" sz="5000" b="1" i="1" dirty="0">
                <a:solidFill>
                  <a:srgbClr val="0B7F93"/>
                </a:solidFill>
                <a:latin typeface="Arial" panose="020B0604020202020204" pitchFamily="34" charset="0"/>
                <a:cs typeface="Arial" panose="020B0604020202020204" pitchFamily="34" charset="0"/>
              </a:rPr>
              <a:t> </a:t>
            </a:r>
            <a:r>
              <a:rPr lang="el-GR" sz="5000" b="1" i="1" spc="0" dirty="0">
                <a:solidFill>
                  <a:srgbClr val="0B7F93"/>
                </a:solidFill>
                <a:latin typeface="Arial" panose="020B0604020202020204" pitchFamily="34" charset="0"/>
                <a:cs typeface="Arial" panose="020B0604020202020204" pitchFamily="34" charset="0"/>
              </a:rPr>
              <a:t>σύγχρονες</a:t>
            </a:r>
            <a:r>
              <a:rPr lang="af-ZA" sz="5000" b="1" i="1" spc="0" dirty="0">
                <a:solidFill>
                  <a:srgbClr val="0B7F93"/>
                </a:solidFill>
                <a:latin typeface="Arial" panose="020B0604020202020204" pitchFamily="34" charset="0"/>
                <a:cs typeface="Arial" panose="020B0604020202020204" pitchFamily="34" charset="0"/>
              </a:rPr>
              <a:t> </a:t>
            </a:r>
            <a:r>
              <a:rPr lang="el-GR" sz="5000" b="1" i="1" spc="0" dirty="0">
                <a:solidFill>
                  <a:srgbClr val="0B7F93"/>
                </a:solidFill>
                <a:latin typeface="Arial" panose="020B0604020202020204" pitchFamily="34" charset="0"/>
                <a:cs typeface="Arial" panose="020B0604020202020204" pitchFamily="34" charset="0"/>
              </a:rPr>
              <a:t>δομές</a:t>
            </a:r>
            <a:endParaRPr lang="en-CY" sz="5000" dirty="0"/>
          </a:p>
        </p:txBody>
      </p:sp>
      <p:pic>
        <p:nvPicPr>
          <p:cNvPr id="6" name="Picture 5">
            <a:extLst>
              <a:ext uri="{FF2B5EF4-FFF2-40B4-BE49-F238E27FC236}">
                <a16:creationId xmlns:a16="http://schemas.microsoft.com/office/drawing/2014/main" id="{D55BC289-C8C0-492E-A99C-EC5603368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9204" y="4550735"/>
            <a:ext cx="6592399" cy="5503234"/>
          </a:xfrm>
          <a:prstGeom prst="rect">
            <a:avLst/>
          </a:prstGeom>
        </p:spPr>
      </p:pic>
      <p:pic>
        <p:nvPicPr>
          <p:cNvPr id="3" name="Image" descr="Image">
            <a:extLst>
              <a:ext uri="{FF2B5EF4-FFF2-40B4-BE49-F238E27FC236}">
                <a16:creationId xmlns:a16="http://schemas.microsoft.com/office/drawing/2014/main" id="{8C1206F5-E706-B057-F0FB-49FA17257800}"/>
              </a:ext>
            </a:extLst>
          </p:cNvPr>
          <p:cNvPicPr>
            <a:picLocks noChangeAspect="1"/>
          </p:cNvPicPr>
          <p:nvPr/>
        </p:nvPicPr>
        <p:blipFill>
          <a:blip r:embed="rId4"/>
          <a:stretch>
            <a:fillRect/>
          </a:stretch>
        </p:blipFill>
        <p:spPr>
          <a:xfrm>
            <a:off x="8925873" y="9735648"/>
            <a:ext cx="15700723" cy="3345352"/>
          </a:xfrm>
          <a:prstGeom prst="rect">
            <a:avLst/>
          </a:prstGeom>
          <a:ln w="12700">
            <a:miter lim="400000"/>
          </a:ln>
        </p:spPr>
      </p:pic>
      <p:sp>
        <p:nvSpPr>
          <p:cNvPr id="7" name="TextBox 6">
            <a:extLst>
              <a:ext uri="{FF2B5EF4-FFF2-40B4-BE49-F238E27FC236}">
                <a16:creationId xmlns:a16="http://schemas.microsoft.com/office/drawing/2014/main" id="{BB040CE8-6D7F-1DB9-BF3D-1FA44E719C62}"/>
              </a:ext>
            </a:extLst>
          </p:cNvPr>
          <p:cNvSpPr txBox="1"/>
          <p:nvPr/>
        </p:nvSpPr>
        <p:spPr>
          <a:xfrm>
            <a:off x="6799635" y="11672112"/>
            <a:ext cx="12315216" cy="4770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sz="2500" dirty="0">
                <a:solidFill>
                  <a:schemeClr val="bg1"/>
                </a:solidFill>
              </a:rPr>
              <a:t>ΥΠΟΥΡΓΕΙΟ ΥΓΕΙΑΣ</a:t>
            </a:r>
          </a:p>
        </p:txBody>
      </p:sp>
    </p:spTree>
    <p:extLst>
      <p:ext uri="{BB962C8B-B14F-4D97-AF65-F5344CB8AC3E}">
        <p14:creationId xmlns:p14="http://schemas.microsoft.com/office/powerpoint/2010/main" val="224254584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Image" descr="Image"/>
          <p:cNvPicPr>
            <a:picLocks noGrp="1" noRot="1" noChangeAspect="1" noMove="1" noResize="1" noEditPoints="1" noAdjustHandles="1" noChangeArrowheads="1" noChangeShapeType="1" noCrop="1"/>
          </p:cNvPicPr>
          <p:nvPr/>
        </p:nvPicPr>
        <p:blipFill>
          <a:blip r:embed="rId3"/>
          <a:stretch>
            <a:fillRect/>
          </a:stretch>
        </p:blipFill>
        <p:spPr>
          <a:xfrm>
            <a:off x="8936984" y="10354105"/>
            <a:ext cx="15700723" cy="3345352"/>
          </a:xfrm>
          <a:prstGeom prst="rect">
            <a:avLst/>
          </a:prstGeom>
          <a:ln w="12700">
            <a:miter lim="400000"/>
            <a:headEnd/>
            <a:tailEnd/>
          </a:ln>
        </p:spPr>
      </p:pic>
      <p:sp>
        <p:nvSpPr>
          <p:cNvPr id="2" name="ΥΠΟΥΡΓΕΙΟ ΑΜΥΝΑΣ"/>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ΥΓΕΙΑΣ</a:t>
            </a:r>
          </a:p>
        </p:txBody>
      </p:sp>
      <p:sp>
        <p:nvSpPr>
          <p:cNvPr id="11" name="ΚΥΠΡΙΑΚΗ ΔΗΜΟΚΡΑΤΙΑ / ΠΝΕΥΜΑΤΙΚΑ ΔΙΚΑΙΩΜΑΤΑ 2020"/>
          <p:cNvSpPr txBox="1">
            <a:spLocks noGrp="1" noRot="1" noMove="1" noResize="1" noEditPoints="1" noAdjustHandles="1" noChangeArrowheads="1" noChangeShapeType="1"/>
          </p:cNvSpPr>
          <p:nvPr/>
        </p:nvSpPr>
        <p:spPr>
          <a:xfrm>
            <a:off x="1210618" y="12858825"/>
            <a:ext cx="4015061" cy="481516"/>
          </a:xfrm>
          <a:prstGeom prst="rect">
            <a:avLst/>
          </a:prstGeom>
          <a:ln w="12700">
            <a:miter lim="400000"/>
          </a:ln>
        </p:spPr>
        <p:txBody>
          <a:bodyPr lIns="50800" tIns="50800" rIns="50800" bIns="50800">
            <a:normAutofit/>
          </a:bodyPr>
          <a:lstStyle/>
          <a:p>
            <a:pPr algn="l">
              <a:defRPr sz="1000" b="0">
                <a:solidFill>
                  <a:srgbClr val="5E5E5E"/>
                </a:solidFill>
                <a:latin typeface="Arial" panose="020B0604020202020204"/>
                <a:ea typeface="Arial" panose="020B0604020202020204"/>
                <a:cs typeface="Arial" panose="020B0604020202020204"/>
                <a:sym typeface="Arial" panose="020B0604020202020204"/>
              </a:defRPr>
            </a:pPr>
            <a:endParaRPr lang="el-GR" dirty="0"/>
          </a:p>
        </p:txBody>
      </p:sp>
      <p:sp>
        <p:nvSpPr>
          <p:cNvPr id="4"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2699472E-46A1-D273-3825-D090979946EA}"/>
              </a:ext>
            </a:extLst>
          </p:cNvPr>
          <p:cNvSpPr txBox="1"/>
          <p:nvPr/>
        </p:nvSpPr>
        <p:spPr>
          <a:xfrm>
            <a:off x="410845" y="7150813"/>
            <a:ext cx="10216217" cy="2041585"/>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i="0" dirty="0">
                <a:solidFill>
                  <a:srgbClr val="5E5E5E"/>
                </a:solidFill>
              </a:rPr>
              <a:t>(2) Θα διασφαλιστεί η </a:t>
            </a:r>
            <a:r>
              <a:rPr lang="el-GR" sz="3500" b="1" i="0" dirty="0">
                <a:solidFill>
                  <a:srgbClr val="0A7F93"/>
                </a:solidFill>
              </a:rPr>
              <a:t>οικονομική βιωσιμότητα </a:t>
            </a:r>
            <a:br>
              <a:rPr lang="en-US" sz="3500" i="0" dirty="0">
                <a:solidFill>
                  <a:srgbClr val="5E5E5E"/>
                </a:solidFill>
              </a:rPr>
            </a:br>
            <a:r>
              <a:rPr lang="el-GR" sz="3500" i="0" dirty="0">
                <a:solidFill>
                  <a:srgbClr val="5E5E5E"/>
                </a:solidFill>
              </a:rPr>
              <a:t>και η ποιότητα των υπηρεσιών</a:t>
            </a:r>
            <a:r>
              <a:rPr lang="en-US" sz="3500" i="0" dirty="0">
                <a:solidFill>
                  <a:srgbClr val="5E5E5E"/>
                </a:solidFill>
              </a:rPr>
              <a:t> </a:t>
            </a:r>
            <a:r>
              <a:rPr lang="el-GR" sz="3500" i="0" dirty="0">
                <a:solidFill>
                  <a:srgbClr val="5E5E5E"/>
                </a:solidFill>
              </a:rPr>
              <a:t>που παρέχονται στη χώρα μας </a:t>
            </a:r>
          </a:p>
        </p:txBody>
      </p:sp>
      <p:sp>
        <p:nvSpPr>
          <p:cNvPr id="5"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5CF61F99-5032-29BA-E8D5-59D94960CB29}"/>
              </a:ext>
            </a:extLst>
          </p:cNvPr>
          <p:cNvSpPr txBox="1"/>
          <p:nvPr/>
        </p:nvSpPr>
        <p:spPr>
          <a:xfrm>
            <a:off x="410845" y="3387383"/>
            <a:ext cx="10163283" cy="3274807"/>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i="0" dirty="0">
                <a:solidFill>
                  <a:srgbClr val="5E5E5E"/>
                </a:solidFill>
              </a:rPr>
              <a:t>(1) Θα καλύπτει </a:t>
            </a:r>
            <a:r>
              <a:rPr lang="el-GR" sz="3500" i="0" dirty="0">
                <a:solidFill>
                  <a:srgbClr val="696969"/>
                </a:solidFill>
              </a:rPr>
              <a:t>θέματα</a:t>
            </a:r>
            <a:r>
              <a:rPr lang="el-GR" sz="3500" b="1" i="0" dirty="0">
                <a:solidFill>
                  <a:srgbClr val="E58E1A"/>
                </a:solidFill>
              </a:rPr>
              <a:t> </a:t>
            </a:r>
            <a:r>
              <a:rPr lang="el-GR" sz="3500" b="1" i="0" dirty="0">
                <a:solidFill>
                  <a:srgbClr val="0A7F93"/>
                </a:solidFill>
              </a:rPr>
              <a:t>επαγγελματιών υγείας</a:t>
            </a:r>
            <a:r>
              <a:rPr lang="el-GR" sz="3500" i="0" dirty="0">
                <a:solidFill>
                  <a:srgbClr val="0A7F93"/>
                </a:solidFill>
              </a:rPr>
              <a:t>, </a:t>
            </a:r>
            <a:r>
              <a:rPr lang="el-GR" sz="3500" b="1" i="0" dirty="0">
                <a:solidFill>
                  <a:srgbClr val="0A7F93"/>
                </a:solidFill>
              </a:rPr>
              <a:t>υποδομών</a:t>
            </a:r>
            <a:r>
              <a:rPr lang="el-GR" sz="3500" i="0" dirty="0">
                <a:solidFill>
                  <a:srgbClr val="5E5E5E"/>
                </a:solidFill>
              </a:rPr>
              <a:t> </a:t>
            </a:r>
            <a:r>
              <a:rPr lang="el-GR" sz="3500" b="1" i="0" dirty="0">
                <a:solidFill>
                  <a:srgbClr val="0A7F93"/>
                </a:solidFill>
              </a:rPr>
              <a:t>και</a:t>
            </a:r>
            <a:r>
              <a:rPr lang="el-GR" sz="3500" i="0" dirty="0">
                <a:solidFill>
                  <a:srgbClr val="5E5E5E"/>
                </a:solidFill>
              </a:rPr>
              <a:t> </a:t>
            </a:r>
            <a:r>
              <a:rPr lang="el-GR" sz="3500" b="1" i="0" dirty="0">
                <a:solidFill>
                  <a:srgbClr val="0A7F93"/>
                </a:solidFill>
              </a:rPr>
              <a:t>εξοπλισμού</a:t>
            </a:r>
            <a:r>
              <a:rPr lang="el-GR" sz="3500" i="0" dirty="0">
                <a:solidFill>
                  <a:srgbClr val="5E5E5E"/>
                </a:solidFill>
              </a:rPr>
              <a:t> σε δημόσιο και ιδιωτικό τομέα, </a:t>
            </a:r>
            <a:r>
              <a:rPr lang="el-GR" sz="3500" b="1" i="0" dirty="0">
                <a:solidFill>
                  <a:srgbClr val="0A7F93"/>
                </a:solidFill>
              </a:rPr>
              <a:t>ανάγκες του Συστήματος Υγείας </a:t>
            </a:r>
            <a:r>
              <a:rPr lang="el-GR" sz="3500" i="0" dirty="0">
                <a:solidFill>
                  <a:srgbClr val="5E5E5E"/>
                </a:solidFill>
              </a:rPr>
              <a:t>και </a:t>
            </a:r>
            <a:r>
              <a:rPr lang="el-GR" sz="3500" b="1" i="0" dirty="0">
                <a:solidFill>
                  <a:srgbClr val="0A7F93"/>
                </a:solidFill>
              </a:rPr>
              <a:t>δεδομένα και δείκτες παρακολούθησης </a:t>
            </a:r>
            <a:r>
              <a:rPr lang="el-GR" sz="3500" i="0" dirty="0">
                <a:solidFill>
                  <a:srgbClr val="5E5E5E"/>
                </a:solidFill>
              </a:rPr>
              <a:t>της υγείας  </a:t>
            </a:r>
          </a:p>
        </p:txBody>
      </p:sp>
      <p:sp>
        <p:nvSpPr>
          <p:cNvPr id="6"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8668D676-6861-678B-3352-329E722EA0A8}"/>
              </a:ext>
            </a:extLst>
          </p:cNvPr>
          <p:cNvSpPr txBox="1"/>
          <p:nvPr/>
        </p:nvSpPr>
        <p:spPr>
          <a:xfrm>
            <a:off x="12192000" y="5546129"/>
            <a:ext cx="10596231" cy="2830455"/>
          </a:xfrm>
          <a:prstGeom prst="rect">
            <a:avLst/>
          </a:prstGeom>
          <a:ln w="12700">
            <a:miter lim="400000"/>
          </a:ln>
        </p:spPr>
        <p:txBody>
          <a:bodyPr wrap="square" lIns="50800" tIns="50800" rIns="50800" bIns="50800" anchor="t">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r>
              <a:rPr lang="el-GR" sz="3500" i="0" dirty="0">
                <a:solidFill>
                  <a:srgbClr val="5E5E5E"/>
                </a:solidFill>
              </a:rPr>
              <a:t>Διανύουμε τη </a:t>
            </a:r>
            <a:r>
              <a:rPr lang="el-GR" sz="3500" b="1" i="0" dirty="0">
                <a:solidFill>
                  <a:srgbClr val="0A7F93"/>
                </a:solidFill>
              </a:rPr>
              <a:t>Β’ φάση </a:t>
            </a:r>
            <a:r>
              <a:rPr lang="el-GR" sz="3500" i="0" dirty="0">
                <a:solidFill>
                  <a:srgbClr val="5E5E5E"/>
                </a:solidFill>
              </a:rPr>
              <a:t>του Έργου η οποία </a:t>
            </a:r>
            <a:br>
              <a:rPr lang="en-US" sz="3500" i="0" dirty="0">
                <a:solidFill>
                  <a:srgbClr val="5E5E5E"/>
                </a:solidFill>
              </a:rPr>
            </a:br>
            <a:r>
              <a:rPr lang="el-GR" sz="3500" i="0" dirty="0">
                <a:solidFill>
                  <a:srgbClr val="5E5E5E"/>
                </a:solidFill>
              </a:rPr>
              <a:t>θα ολοκληρωθεί </a:t>
            </a:r>
            <a:r>
              <a:rPr lang="el-GR" sz="3500" b="1" i="0" dirty="0">
                <a:solidFill>
                  <a:srgbClr val="0A7F93"/>
                </a:solidFill>
              </a:rPr>
              <a:t>Νοέμβριο του 2023</a:t>
            </a:r>
            <a:r>
              <a:rPr lang="el-GR" sz="3500" i="0" dirty="0">
                <a:solidFill>
                  <a:srgbClr val="0A7F93"/>
                </a:solidFill>
              </a:rPr>
              <a:t> </a:t>
            </a:r>
            <a:r>
              <a:rPr lang="el-GR" sz="3500" i="0" dirty="0">
                <a:solidFill>
                  <a:srgbClr val="5E5E5E"/>
                </a:solidFill>
              </a:rPr>
              <a:t>(εισαγωγή σχετικής τεχνολογίας</a:t>
            </a:r>
            <a:r>
              <a:rPr lang="en-US" sz="3500" i="0" dirty="0">
                <a:solidFill>
                  <a:srgbClr val="5E5E5E"/>
                </a:solidFill>
              </a:rPr>
              <a:t> </a:t>
            </a:r>
            <a:r>
              <a:rPr lang="el-GR" sz="3500" i="0" dirty="0">
                <a:solidFill>
                  <a:srgbClr val="5E5E5E"/>
                </a:solidFill>
              </a:rPr>
              <a:t>και αξιολόγηση μελλοντικής ζήτησης)</a:t>
            </a:r>
          </a:p>
        </p:txBody>
      </p:sp>
      <p:sp>
        <p:nvSpPr>
          <p:cNvPr id="7"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C292A81D-9D36-DE4B-9C7A-FEFCA16A0E64}"/>
              </a:ext>
            </a:extLst>
          </p:cNvPr>
          <p:cNvSpPr txBox="1"/>
          <p:nvPr/>
        </p:nvSpPr>
        <p:spPr>
          <a:xfrm>
            <a:off x="12457936" y="8806559"/>
            <a:ext cx="9123039" cy="2830455"/>
          </a:xfrm>
          <a:prstGeom prst="rect">
            <a:avLst/>
          </a:prstGeom>
          <a:ln w="12700">
            <a:miter lim="400000"/>
          </a:ln>
        </p:spPr>
        <p:txBody>
          <a:bodyPr wrap="square" lIns="50800" tIns="50800" rIns="50800" bIns="50800" anchor="t">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r>
              <a:rPr lang="el-GR" sz="3500" i="0" dirty="0">
                <a:solidFill>
                  <a:srgbClr val="6C6C6C"/>
                </a:solidFill>
              </a:rPr>
              <a:t>Υλοποίηση ε</a:t>
            </a:r>
            <a:r>
              <a:rPr lang="el-GR" sz="3500" i="0" dirty="0">
                <a:solidFill>
                  <a:srgbClr val="5E5E5E"/>
                </a:solidFill>
              </a:rPr>
              <a:t>ντός του</a:t>
            </a:r>
            <a:r>
              <a:rPr lang="el-GR" sz="3500" i="0" dirty="0">
                <a:solidFill>
                  <a:srgbClr val="E58E1A"/>
                </a:solidFill>
              </a:rPr>
              <a:t> </a:t>
            </a:r>
            <a:r>
              <a:rPr lang="el-GR" sz="3500" b="1" i="0" dirty="0">
                <a:solidFill>
                  <a:srgbClr val="0A7F93"/>
                </a:solidFill>
              </a:rPr>
              <a:t>2024</a:t>
            </a:r>
            <a:r>
              <a:rPr lang="el-GR" sz="3500" i="0" dirty="0">
                <a:solidFill>
                  <a:srgbClr val="E58E1A"/>
                </a:solidFill>
              </a:rPr>
              <a:t> </a:t>
            </a:r>
            <a:r>
              <a:rPr lang="el-GR" sz="3500" i="0" dirty="0">
                <a:solidFill>
                  <a:srgbClr val="6C6C6C"/>
                </a:solidFill>
              </a:rPr>
              <a:t>στα πλαίσια έργου για αναβάθμιση των ρυθμιστικών, εποπτικών και δυνατοτήτων στρατηγικού σχεδιασμού του Υπουργείου Υγείας</a:t>
            </a:r>
            <a:endParaRPr lang="el-GR" sz="3500" i="0" strike="sngStrike" dirty="0">
              <a:solidFill>
                <a:srgbClr val="5E5E5E"/>
              </a:solidFill>
            </a:endParaRPr>
          </a:p>
        </p:txBody>
      </p:sp>
      <p:sp>
        <p:nvSpPr>
          <p:cNvPr id="12" name="Line">
            <a:extLst>
              <a:ext uri="{FF2B5EF4-FFF2-40B4-BE49-F238E27FC236}">
                <a16:creationId xmlns:a16="http://schemas.microsoft.com/office/drawing/2014/main" id="{E98EAC7F-3C4C-8857-4C29-71BCA8740458}"/>
              </a:ext>
            </a:extLst>
          </p:cNvPr>
          <p:cNvSpPr/>
          <p:nvPr/>
        </p:nvSpPr>
        <p:spPr>
          <a:xfrm flipV="1">
            <a:off x="310178" y="3251358"/>
            <a:ext cx="9831002" cy="0"/>
          </a:xfrm>
          <a:prstGeom prst="line">
            <a:avLst/>
          </a:prstGeom>
          <a:ln w="28575">
            <a:solidFill>
              <a:srgbClr val="2F7788"/>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sz="1200">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3" name="Line">
            <a:extLst>
              <a:ext uri="{FF2B5EF4-FFF2-40B4-BE49-F238E27FC236}">
                <a16:creationId xmlns:a16="http://schemas.microsoft.com/office/drawing/2014/main" id="{D2DE50D5-0D7A-BF9F-532E-CC207E162F19}"/>
              </a:ext>
            </a:extLst>
          </p:cNvPr>
          <p:cNvSpPr/>
          <p:nvPr/>
        </p:nvSpPr>
        <p:spPr>
          <a:xfrm flipV="1">
            <a:off x="12276545" y="5519666"/>
            <a:ext cx="9831002" cy="0"/>
          </a:xfrm>
          <a:prstGeom prst="line">
            <a:avLst/>
          </a:prstGeom>
          <a:ln w="28575">
            <a:solidFill>
              <a:srgbClr val="2F7788"/>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sz="1200">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4" name="Line">
            <a:extLst>
              <a:ext uri="{FF2B5EF4-FFF2-40B4-BE49-F238E27FC236}">
                <a16:creationId xmlns:a16="http://schemas.microsoft.com/office/drawing/2014/main" id="{18E39238-F560-E643-2466-C232A28BDDE7}"/>
              </a:ext>
            </a:extLst>
          </p:cNvPr>
          <p:cNvSpPr/>
          <p:nvPr/>
        </p:nvSpPr>
        <p:spPr>
          <a:xfrm flipV="1">
            <a:off x="236065" y="6862992"/>
            <a:ext cx="9831002" cy="0"/>
          </a:xfrm>
          <a:prstGeom prst="line">
            <a:avLst/>
          </a:prstGeom>
          <a:ln w="28575">
            <a:solidFill>
              <a:srgbClr val="2F7788"/>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sz="120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15" name="Line">
            <a:extLst>
              <a:ext uri="{FF2B5EF4-FFF2-40B4-BE49-F238E27FC236}">
                <a16:creationId xmlns:a16="http://schemas.microsoft.com/office/drawing/2014/main" id="{13444F37-4FAA-B571-76C0-75C3B586ECFF}"/>
              </a:ext>
            </a:extLst>
          </p:cNvPr>
          <p:cNvSpPr/>
          <p:nvPr/>
        </p:nvSpPr>
        <p:spPr>
          <a:xfrm flipV="1">
            <a:off x="12192000" y="8471659"/>
            <a:ext cx="9831002" cy="0"/>
          </a:xfrm>
          <a:prstGeom prst="line">
            <a:avLst/>
          </a:prstGeom>
          <a:ln w="28575">
            <a:solidFill>
              <a:srgbClr val="2F7788"/>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sz="120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7" name="Subtitle here">
            <a:extLst>
              <a:ext uri="{FF2B5EF4-FFF2-40B4-BE49-F238E27FC236}">
                <a16:creationId xmlns:a16="http://schemas.microsoft.com/office/drawing/2014/main" id="{A9DB9572-2D2A-9E36-E6B2-51F57C77EA14}"/>
              </a:ext>
            </a:extLst>
          </p:cNvPr>
          <p:cNvSpPr txBox="1"/>
          <p:nvPr/>
        </p:nvSpPr>
        <p:spPr>
          <a:xfrm>
            <a:off x="310178" y="722716"/>
            <a:ext cx="19513779" cy="2410916"/>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b="1" dirty="0">
                <a:latin typeface="Arial" panose="020B0604020202020204" pitchFamily="34" charset="0"/>
                <a:cs typeface="Arial" panose="020B0604020202020204" pitchFamily="34" charset="0"/>
              </a:rPr>
              <a:t>2</a:t>
            </a:r>
            <a:r>
              <a:rPr lang="af-ZA" b="1" dirty="0">
                <a:latin typeface="Arial" panose="020B0604020202020204" pitchFamily="34" charset="0"/>
                <a:cs typeface="Arial" panose="020B0604020202020204" pitchFamily="34" charset="0"/>
              </a:rPr>
              <a:t>.</a:t>
            </a:r>
            <a:r>
              <a:rPr lang="el-GR" b="1" dirty="0">
                <a:latin typeface="Arial" panose="020B0604020202020204" pitchFamily="34" charset="0"/>
                <a:cs typeface="Arial" panose="020B0604020202020204" pitchFamily="34" charset="0"/>
              </a:rPr>
              <a:t> Σχεδιασμός αναγκών και δυνατοτήτων στον τομέα της υγείας (</a:t>
            </a:r>
            <a:r>
              <a:rPr lang="el-GR" b="1" dirty="0" err="1">
                <a:latin typeface="Arial" panose="020B0604020202020204" pitchFamily="34" charset="0"/>
                <a:cs typeface="Arial" panose="020B0604020202020204" pitchFamily="34" charset="0"/>
              </a:rPr>
              <a:t>Capacity</a:t>
            </a:r>
            <a:r>
              <a:rPr lang="el-GR" b="1" dirty="0">
                <a:latin typeface="Arial" panose="020B0604020202020204" pitchFamily="34" charset="0"/>
                <a:cs typeface="Arial" panose="020B0604020202020204" pitchFamily="34" charset="0"/>
              </a:rPr>
              <a:t> </a:t>
            </a:r>
            <a:r>
              <a:rPr lang="el-GR" b="1" dirty="0" err="1">
                <a:latin typeface="Arial" panose="020B0604020202020204" pitchFamily="34" charset="0"/>
                <a:cs typeface="Arial" panose="020B0604020202020204" pitchFamily="34" charset="0"/>
              </a:rPr>
              <a:t>Planning</a:t>
            </a:r>
            <a:r>
              <a:rPr lang="el-GR" b="1" dirty="0">
                <a:latin typeface="Arial" panose="020B0604020202020204" pitchFamily="34" charset="0"/>
                <a:cs typeface="Arial" panose="020B0604020202020204" pitchFamily="34" charset="0"/>
              </a:rPr>
              <a:t>)</a:t>
            </a:r>
          </a:p>
          <a:p>
            <a:r>
              <a:rPr lang="el-GR" sz="4500" b="1" dirty="0">
                <a:latin typeface="Arial" panose="020B0604020202020204" pitchFamily="34" charset="0"/>
                <a:cs typeface="Arial" panose="020B0604020202020204" pitchFamily="34" charset="0"/>
              </a:rPr>
              <a:t>Σύμβουλοι για το Έργο </a:t>
            </a:r>
            <a:r>
              <a:rPr lang="en-GB" sz="4500" b="1" dirty="0">
                <a:latin typeface="Arial" panose="020B0604020202020204" pitchFamily="34" charset="0"/>
                <a:cs typeface="Arial" panose="020B0604020202020204" pitchFamily="34" charset="0"/>
              </a:rPr>
              <a:t>DG Reform </a:t>
            </a:r>
            <a:r>
              <a:rPr lang="el-GR" sz="4500" b="1" dirty="0">
                <a:latin typeface="Arial" panose="020B0604020202020204" pitchFamily="34" charset="0"/>
                <a:cs typeface="Arial" panose="020B0604020202020204" pitchFamily="34" charset="0"/>
              </a:rPr>
              <a:t>της ΕΕ</a:t>
            </a:r>
          </a:p>
        </p:txBody>
      </p:sp>
      <p:pic>
        <p:nvPicPr>
          <p:cNvPr id="8" name="Picture 7">
            <a:extLst>
              <a:ext uri="{FF2B5EF4-FFF2-40B4-BE49-F238E27FC236}">
                <a16:creationId xmlns:a16="http://schemas.microsoft.com/office/drawing/2014/main" id="{1CE1493A-69D8-B2FC-B1E6-B243C4DB99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01887" y="1771024"/>
            <a:ext cx="10521498" cy="3190634"/>
          </a:xfrm>
          <a:prstGeom prst="rect">
            <a:avLst/>
          </a:prstGeom>
        </p:spPr>
      </p:pic>
      <p:sp>
        <p:nvSpPr>
          <p:cNvPr id="3" name="Line">
            <a:extLst>
              <a:ext uri="{FF2B5EF4-FFF2-40B4-BE49-F238E27FC236}">
                <a16:creationId xmlns:a16="http://schemas.microsoft.com/office/drawing/2014/main" id="{1F97907F-5B7A-26E6-F57D-6A736A3F92C9}"/>
              </a:ext>
            </a:extLst>
          </p:cNvPr>
          <p:cNvSpPr/>
          <p:nvPr/>
        </p:nvSpPr>
        <p:spPr>
          <a:xfrm flipV="1">
            <a:off x="576985" y="9411931"/>
            <a:ext cx="9831002" cy="0"/>
          </a:xfrm>
          <a:prstGeom prst="line">
            <a:avLst/>
          </a:prstGeom>
          <a:ln w="28575">
            <a:solidFill>
              <a:srgbClr val="2F7788"/>
            </a:solidFill>
            <a:miter lim="400000"/>
          </a:ln>
        </p:spPr>
        <p:txBody>
          <a:bodyPr lIns="26779" tIns="26779" rIns="26779" bIns="26779" anchor="ctr"/>
          <a:lstStyle/>
          <a:p>
            <a:pPr defTabSz="307975">
              <a:defRPr sz="3200" b="0">
                <a:latin typeface="Avenir Light"/>
                <a:ea typeface="Avenir Light"/>
                <a:cs typeface="Avenir Light"/>
                <a:sym typeface="Avenir Light"/>
              </a:defRPr>
            </a:pPr>
            <a:endParaRPr sz="1200">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9"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412D81D6-C013-485C-27C0-18717388436A}"/>
              </a:ext>
            </a:extLst>
          </p:cNvPr>
          <p:cNvSpPr txBox="1"/>
          <p:nvPr/>
        </p:nvSpPr>
        <p:spPr>
          <a:xfrm>
            <a:off x="576985" y="9624770"/>
            <a:ext cx="10216217" cy="1982146"/>
          </a:xfrm>
          <a:prstGeom prst="rect">
            <a:avLst/>
          </a:prstGeom>
          <a:ln w="12700">
            <a:miter lim="400000"/>
          </a:ln>
        </p:spPr>
        <p:txBody>
          <a:bodyPr wrap="square" lIns="50800" tIns="50800" rIns="50800" bIns="50800">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i="0" dirty="0">
                <a:solidFill>
                  <a:srgbClr val="5E5E5E"/>
                </a:solidFill>
              </a:rPr>
              <a:t>(3) Θα κατατεθεί Νομοσχέδιο για την εισαγωγή προτύπων και ποιοτικών κριτηρίων και έλεγχος τήρησης τους για την παροχή υπηρεσιών υγείας.  </a:t>
            </a:r>
          </a:p>
        </p:txBody>
      </p:sp>
    </p:spTree>
    <p:extLst>
      <p:ext uri="{BB962C8B-B14F-4D97-AF65-F5344CB8AC3E}">
        <p14:creationId xmlns:p14="http://schemas.microsoft.com/office/powerpoint/2010/main" val="153923000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Image" descr="Image"/>
          <p:cNvPicPr>
            <a:picLocks noChangeAspect="1"/>
          </p:cNvPicPr>
          <p:nvPr/>
        </p:nvPicPr>
        <p:blipFill>
          <a:blip r:embed="rId3"/>
          <a:stretch>
            <a:fillRect/>
          </a:stretch>
        </p:blipFill>
        <p:spPr>
          <a:xfrm>
            <a:off x="8936984" y="10354105"/>
            <a:ext cx="15700723" cy="3345352"/>
          </a:xfrm>
          <a:prstGeom prst="rect">
            <a:avLst/>
          </a:prstGeom>
          <a:ln w="12700">
            <a:miter lim="400000"/>
            <a:headEnd/>
            <a:tailEnd/>
          </a:ln>
        </p:spPr>
      </p:pic>
      <p:sp>
        <p:nvSpPr>
          <p:cNvPr id="2" name="ΥΠΟΥΡΓΕΙΟ ΑΜΥΝΑΣ"/>
          <p:cNvSpPr txBox="1"/>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ΥΓΕΙΑΣ</a:t>
            </a:r>
          </a:p>
        </p:txBody>
      </p:sp>
      <p:sp>
        <p:nvSpPr>
          <p:cNvPr id="11" name="ΚΥΠΡΙΑΚΗ ΔΗΜΟΚΡΑΤΙΑ / ΠΝΕΥΜΑΤΙΚΑ ΔΙΚΑΙΩΜΑΤΑ 2020"/>
          <p:cNvSpPr txBox="1"/>
          <p:nvPr/>
        </p:nvSpPr>
        <p:spPr>
          <a:xfrm>
            <a:off x="1210618" y="12858825"/>
            <a:ext cx="4015061" cy="481516"/>
          </a:xfrm>
          <a:prstGeom prst="rect">
            <a:avLst/>
          </a:prstGeom>
          <a:ln w="12700">
            <a:miter lim="400000"/>
          </a:ln>
        </p:spPr>
        <p:txBody>
          <a:bodyPr lIns="50800" tIns="50800" rIns="50800" bIns="50800">
            <a:normAutofit/>
          </a:bodyPr>
          <a:lstStyle/>
          <a:p>
            <a:pPr algn="l">
              <a:defRPr sz="1000" b="0">
                <a:solidFill>
                  <a:srgbClr val="5E5E5E"/>
                </a:solidFill>
                <a:latin typeface="Arial" panose="020B0604020202020204"/>
                <a:ea typeface="Arial" panose="020B0604020202020204"/>
                <a:cs typeface="Arial" panose="020B0604020202020204"/>
                <a:sym typeface="Arial" panose="020B0604020202020204"/>
              </a:defRPr>
            </a:pPr>
            <a:endParaRPr lang="el-GR" dirty="0"/>
          </a:p>
        </p:txBody>
      </p:sp>
      <p:sp>
        <p:nvSpPr>
          <p:cNvPr id="18" name="Rectangle 17">
            <a:extLst>
              <a:ext uri="{FF2B5EF4-FFF2-40B4-BE49-F238E27FC236}">
                <a16:creationId xmlns:a16="http://schemas.microsoft.com/office/drawing/2014/main" id="{01A5DFD7-33E0-5B67-F7CC-6ABF76F5858C}"/>
              </a:ext>
            </a:extLst>
          </p:cNvPr>
          <p:cNvSpPr/>
          <p:nvPr/>
        </p:nvSpPr>
        <p:spPr>
          <a:xfrm>
            <a:off x="860929" y="2799986"/>
            <a:ext cx="9521867" cy="3134972"/>
          </a:xfrm>
          <a:prstGeom prst="rect">
            <a:avLst/>
          </a:prstGeom>
          <a:solidFill>
            <a:srgbClr val="26879F"/>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en-GB"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9" name="Rectangle 18">
            <a:extLst>
              <a:ext uri="{FF2B5EF4-FFF2-40B4-BE49-F238E27FC236}">
                <a16:creationId xmlns:a16="http://schemas.microsoft.com/office/drawing/2014/main" id="{4B983337-9ADB-BCF1-1926-06CBF21A1108}"/>
              </a:ext>
            </a:extLst>
          </p:cNvPr>
          <p:cNvSpPr/>
          <p:nvPr/>
        </p:nvSpPr>
        <p:spPr>
          <a:xfrm>
            <a:off x="10975590" y="2739702"/>
            <a:ext cx="4723709" cy="3134972"/>
          </a:xfrm>
          <a:prstGeom prst="rect">
            <a:avLst/>
          </a:prstGeom>
          <a:solidFill>
            <a:schemeClr val="accent2">
              <a:lumMod val="40000"/>
              <a:lumOff val="6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en-GB"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0" name="Rectangle 19">
            <a:extLst>
              <a:ext uri="{FF2B5EF4-FFF2-40B4-BE49-F238E27FC236}">
                <a16:creationId xmlns:a16="http://schemas.microsoft.com/office/drawing/2014/main" id="{85A22950-34AB-9A11-046A-C5EEC2B9287A}"/>
              </a:ext>
            </a:extLst>
          </p:cNvPr>
          <p:cNvSpPr/>
          <p:nvPr/>
        </p:nvSpPr>
        <p:spPr>
          <a:xfrm>
            <a:off x="860928" y="6319339"/>
            <a:ext cx="9521867" cy="2923407"/>
          </a:xfrm>
          <a:prstGeom prst="rect">
            <a:avLst/>
          </a:prstGeom>
          <a:solidFill>
            <a:srgbClr val="26879F"/>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en-GB"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1" name="Rectangle 20">
            <a:extLst>
              <a:ext uri="{FF2B5EF4-FFF2-40B4-BE49-F238E27FC236}">
                <a16:creationId xmlns:a16="http://schemas.microsoft.com/office/drawing/2014/main" id="{83BBCD7C-DE81-7AE2-1B44-99EAE8998E8A}"/>
              </a:ext>
            </a:extLst>
          </p:cNvPr>
          <p:cNvSpPr/>
          <p:nvPr/>
        </p:nvSpPr>
        <p:spPr>
          <a:xfrm>
            <a:off x="10975588" y="6417581"/>
            <a:ext cx="4723709" cy="2923406"/>
          </a:xfrm>
          <a:prstGeom prst="rect">
            <a:avLst/>
          </a:prstGeom>
          <a:solidFill>
            <a:schemeClr val="accent2">
              <a:lumMod val="40000"/>
              <a:lumOff val="60000"/>
            </a:schemeClr>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en-GB"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TextBox 2">
            <a:extLst>
              <a:ext uri="{FF2B5EF4-FFF2-40B4-BE49-F238E27FC236}">
                <a16:creationId xmlns:a16="http://schemas.microsoft.com/office/drawing/2014/main" id="{1E8B37A9-876D-47C7-D8A8-C948655B0AA8}"/>
              </a:ext>
            </a:extLst>
          </p:cNvPr>
          <p:cNvSpPr txBox="1"/>
          <p:nvPr/>
        </p:nvSpPr>
        <p:spPr>
          <a:xfrm>
            <a:off x="11117360" y="4815663"/>
            <a:ext cx="4440167"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l-GR" sz="5000" b="1" i="0" u="none" strike="noStrike" cap="none" spc="0" normalizeH="0" baseline="0" dirty="0">
                <a:ln>
                  <a:noFill/>
                </a:ln>
                <a:solidFill>
                  <a:srgbClr val="0A7F93"/>
                </a:solidFill>
                <a:effectLst/>
                <a:uFillTx/>
                <a:latin typeface="Arial" panose="020B0604020202020204" pitchFamily="34" charset="0"/>
                <a:ea typeface="Roboto Black" panose="02000000000000000000" pitchFamily="2" charset="0"/>
                <a:cs typeface="Arial" panose="020B0604020202020204" pitchFamily="34" charset="0"/>
                <a:sym typeface="Helvetica Neue"/>
              </a:rPr>
              <a:t>νομοσχέδια</a:t>
            </a:r>
            <a:endParaRPr kumimoji="0" lang="en-GB" sz="9000" b="1" i="0" u="none" strike="noStrike" cap="none" spc="0" normalizeH="0" baseline="0" dirty="0">
              <a:ln>
                <a:noFill/>
              </a:ln>
              <a:solidFill>
                <a:srgbClr val="0A7F93"/>
              </a:solidFill>
              <a:effectLst/>
              <a:uFillTx/>
              <a:latin typeface="Arial" panose="020B0604020202020204" pitchFamily="34" charset="0"/>
              <a:ea typeface="Roboto Black" panose="02000000000000000000" pitchFamily="2" charset="0"/>
              <a:cs typeface="Arial" panose="020B0604020202020204" pitchFamily="34" charset="0"/>
              <a:sym typeface="Helvetica Neue"/>
            </a:endParaRPr>
          </a:p>
        </p:txBody>
      </p:sp>
      <p:sp>
        <p:nvSpPr>
          <p:cNvPr id="6" name="TextBox 5">
            <a:extLst>
              <a:ext uri="{FF2B5EF4-FFF2-40B4-BE49-F238E27FC236}">
                <a16:creationId xmlns:a16="http://schemas.microsoft.com/office/drawing/2014/main" id="{A2170184-10F9-EF55-F69D-89842C5EF3EA}"/>
              </a:ext>
            </a:extLst>
          </p:cNvPr>
          <p:cNvSpPr txBox="1"/>
          <p:nvPr/>
        </p:nvSpPr>
        <p:spPr>
          <a:xfrm>
            <a:off x="12058383" y="6212890"/>
            <a:ext cx="2359734"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l-GR" sz="15000" b="1" i="0" u="none" strike="noStrike" cap="none" spc="0" normalizeH="0" baseline="0" dirty="0">
                <a:ln>
                  <a:noFill/>
                </a:ln>
                <a:solidFill>
                  <a:srgbClr val="0A7F93"/>
                </a:solidFill>
                <a:effectLst/>
                <a:uFillTx/>
                <a:latin typeface="Arial" panose="020B0604020202020204" pitchFamily="34" charset="0"/>
                <a:ea typeface="Roboto Black" panose="02000000000000000000" pitchFamily="2" charset="0"/>
                <a:cs typeface="Arial" panose="020B0604020202020204" pitchFamily="34" charset="0"/>
                <a:sym typeface="Helvetica Neue"/>
              </a:rPr>
              <a:t>7</a:t>
            </a:r>
            <a:endParaRPr kumimoji="0" lang="el-GR" sz="16000" b="1" i="0" u="none" strike="noStrike" cap="none" spc="0" normalizeH="0" baseline="0" dirty="0">
              <a:ln>
                <a:noFill/>
              </a:ln>
              <a:solidFill>
                <a:srgbClr val="0A7F93"/>
              </a:solidFill>
              <a:effectLst/>
              <a:uFillTx/>
              <a:latin typeface="Arial" panose="020B0604020202020204" pitchFamily="34" charset="0"/>
              <a:ea typeface="Roboto Black" panose="02000000000000000000" pitchFamily="2" charset="0"/>
              <a:cs typeface="Arial" panose="020B0604020202020204" pitchFamily="34" charset="0"/>
              <a:sym typeface="Helvetica Neue"/>
            </a:endParaRPr>
          </a:p>
        </p:txBody>
      </p:sp>
      <p:sp>
        <p:nvSpPr>
          <p:cNvPr id="8" name="Subtitle here">
            <a:extLst>
              <a:ext uri="{FF2B5EF4-FFF2-40B4-BE49-F238E27FC236}">
                <a16:creationId xmlns:a16="http://schemas.microsoft.com/office/drawing/2014/main" id="{67B44C36-C92F-B812-B5B7-340B6A3CE8B2}"/>
              </a:ext>
            </a:extLst>
          </p:cNvPr>
          <p:cNvSpPr txBox="1"/>
          <p:nvPr/>
        </p:nvSpPr>
        <p:spPr>
          <a:xfrm>
            <a:off x="1091834" y="3419859"/>
            <a:ext cx="6438327" cy="2250681"/>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spcBef>
                <a:spcPts val="3600"/>
              </a:spcBef>
              <a:buClr>
                <a:srgbClr val="2F7788"/>
              </a:buClr>
              <a:buSzPct val="120000"/>
            </a:pPr>
            <a:r>
              <a:rPr lang="el-GR" sz="4000" i="0" spc="0" dirty="0">
                <a:solidFill>
                  <a:srgbClr val="FFFFFF"/>
                </a:solidFill>
              </a:rPr>
              <a:t>Είναι υπό ετοιμασία από το Υπουργείο Υγείας </a:t>
            </a:r>
            <a:br>
              <a:rPr lang="el-GR" sz="4000" i="0" kern="0" spc="0" dirty="0">
                <a:solidFill>
                  <a:srgbClr val="FFFFFF"/>
                </a:solidFill>
              </a:rPr>
            </a:br>
            <a:endParaRPr lang="el-GR" sz="4000" i="0" kern="0" spc="0" dirty="0">
              <a:solidFill>
                <a:srgbClr val="FFFFFF"/>
              </a:solidFill>
            </a:endParaRPr>
          </a:p>
        </p:txBody>
      </p:sp>
      <p:sp>
        <p:nvSpPr>
          <p:cNvPr id="26" name="TextBox 25">
            <a:extLst>
              <a:ext uri="{FF2B5EF4-FFF2-40B4-BE49-F238E27FC236}">
                <a16:creationId xmlns:a16="http://schemas.microsoft.com/office/drawing/2014/main" id="{5B26A6EA-1C27-28E2-73D8-C481BA259C11}"/>
              </a:ext>
            </a:extLst>
          </p:cNvPr>
          <p:cNvSpPr txBox="1"/>
          <p:nvPr/>
        </p:nvSpPr>
        <p:spPr>
          <a:xfrm>
            <a:off x="11025337" y="8300681"/>
            <a:ext cx="4440167"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l-GR" sz="5000" b="1" i="0" u="none" strike="noStrike" cap="none" spc="0" normalizeH="0" baseline="0" dirty="0">
                <a:ln>
                  <a:noFill/>
                </a:ln>
                <a:solidFill>
                  <a:srgbClr val="0A7F93"/>
                </a:solidFill>
                <a:effectLst/>
                <a:uFillTx/>
                <a:latin typeface="Arial" panose="020B0604020202020204" pitchFamily="34" charset="0"/>
                <a:ea typeface="Roboto Black" panose="02000000000000000000" pitchFamily="2" charset="0"/>
                <a:cs typeface="Arial" panose="020B0604020202020204" pitchFamily="34" charset="0"/>
                <a:sym typeface="Helvetica Neue"/>
              </a:rPr>
              <a:t>νομοσχέδια</a:t>
            </a:r>
            <a:endParaRPr kumimoji="0" lang="en-GB" sz="9000" b="1" i="0" u="none" strike="noStrike" cap="none" spc="0" normalizeH="0" baseline="0" dirty="0">
              <a:ln>
                <a:noFill/>
              </a:ln>
              <a:solidFill>
                <a:srgbClr val="0A7F93"/>
              </a:solidFill>
              <a:effectLst/>
              <a:uFillTx/>
              <a:latin typeface="Arial" panose="020B0604020202020204" pitchFamily="34" charset="0"/>
              <a:ea typeface="Roboto Black" panose="02000000000000000000" pitchFamily="2" charset="0"/>
              <a:cs typeface="Arial" panose="020B0604020202020204" pitchFamily="34" charset="0"/>
              <a:sym typeface="Helvetica Neue"/>
            </a:endParaRPr>
          </a:p>
        </p:txBody>
      </p:sp>
      <p:sp>
        <p:nvSpPr>
          <p:cNvPr id="27" name="TextBox 26">
            <a:extLst>
              <a:ext uri="{FF2B5EF4-FFF2-40B4-BE49-F238E27FC236}">
                <a16:creationId xmlns:a16="http://schemas.microsoft.com/office/drawing/2014/main" id="{28907821-21D7-9387-163B-EB5F5CC82FA3}"/>
              </a:ext>
            </a:extLst>
          </p:cNvPr>
          <p:cNvSpPr txBox="1"/>
          <p:nvPr/>
        </p:nvSpPr>
        <p:spPr>
          <a:xfrm>
            <a:off x="11964529" y="2671058"/>
            <a:ext cx="2359734"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lang="el-GR" sz="15000" dirty="0">
                <a:solidFill>
                  <a:srgbClr val="0A7F93"/>
                </a:solidFill>
                <a:latin typeface="Arial" panose="020B0604020202020204" pitchFamily="34" charset="0"/>
                <a:ea typeface="Roboto Black" panose="02000000000000000000" pitchFamily="2" charset="0"/>
                <a:cs typeface="Arial" panose="020B0604020202020204" pitchFamily="34" charset="0"/>
              </a:rPr>
              <a:t>10</a:t>
            </a:r>
            <a:endParaRPr kumimoji="0" lang="el-GR" sz="16000" b="1" i="0" u="none" strike="noStrike" cap="none" spc="0" normalizeH="0" baseline="0" dirty="0">
              <a:ln>
                <a:noFill/>
              </a:ln>
              <a:solidFill>
                <a:srgbClr val="0A7F93"/>
              </a:solidFill>
              <a:effectLst/>
              <a:uFillTx/>
              <a:latin typeface="Arial" panose="020B0604020202020204" pitchFamily="34" charset="0"/>
              <a:ea typeface="Roboto Black" panose="02000000000000000000" pitchFamily="2" charset="0"/>
              <a:cs typeface="Arial" panose="020B0604020202020204" pitchFamily="34" charset="0"/>
              <a:sym typeface="Helvetica Neue"/>
            </a:endParaRPr>
          </a:p>
        </p:txBody>
      </p:sp>
      <p:sp>
        <p:nvSpPr>
          <p:cNvPr id="30" name="Subtitle here">
            <a:extLst>
              <a:ext uri="{FF2B5EF4-FFF2-40B4-BE49-F238E27FC236}">
                <a16:creationId xmlns:a16="http://schemas.microsoft.com/office/drawing/2014/main" id="{3DF0317C-C8FB-A4B4-11A7-C7C9FBB253BB}"/>
              </a:ext>
            </a:extLst>
          </p:cNvPr>
          <p:cNvSpPr txBox="1"/>
          <p:nvPr/>
        </p:nvSpPr>
        <p:spPr>
          <a:xfrm>
            <a:off x="1503470" y="6926287"/>
            <a:ext cx="6360803" cy="1512017"/>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spcBef>
                <a:spcPts val="3600"/>
              </a:spcBef>
              <a:buClr>
                <a:srgbClr val="2F7788"/>
              </a:buClr>
              <a:buSzPct val="120000"/>
            </a:pPr>
            <a:r>
              <a:rPr lang="el-GR" sz="4000" i="0" spc="0" dirty="0">
                <a:solidFill>
                  <a:srgbClr val="FFFFFF"/>
                </a:solidFill>
              </a:rPr>
              <a:t>Έ</a:t>
            </a:r>
            <a:r>
              <a:rPr lang="el-GR" sz="4000" i="0" kern="0" spc="0" dirty="0">
                <a:solidFill>
                  <a:srgbClr val="FFFFFF"/>
                </a:solidFill>
              </a:rPr>
              <a:t>χουν προωθηθεί</a:t>
            </a:r>
            <a:br>
              <a:rPr lang="el-GR" sz="4000" i="0" kern="0" spc="0" dirty="0">
                <a:solidFill>
                  <a:srgbClr val="FFFFFF"/>
                </a:solidFill>
              </a:rPr>
            </a:br>
            <a:r>
              <a:rPr lang="el-GR" sz="4000" i="0" kern="0" spc="0" dirty="0">
                <a:solidFill>
                  <a:srgbClr val="FFFFFF"/>
                </a:solidFill>
              </a:rPr>
              <a:t>στη Νομική Υπηρεσία</a:t>
            </a:r>
          </a:p>
        </p:txBody>
      </p:sp>
      <p:sp>
        <p:nvSpPr>
          <p:cNvPr id="9" name="headline goes here goes here">
            <a:extLst>
              <a:ext uri="{FF2B5EF4-FFF2-40B4-BE49-F238E27FC236}">
                <a16:creationId xmlns:a16="http://schemas.microsoft.com/office/drawing/2014/main" id="{E2495F35-1DED-6D27-3835-59804D6F7BDA}"/>
              </a:ext>
            </a:extLst>
          </p:cNvPr>
          <p:cNvSpPr txBox="1"/>
          <p:nvPr/>
        </p:nvSpPr>
        <p:spPr>
          <a:xfrm>
            <a:off x="860929" y="562098"/>
            <a:ext cx="19513779"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endParaRPr lang="el-GR" b="0" i="1" kern="1200" cap="none" spc="150" dirty="0">
              <a:solidFill>
                <a:srgbClr val="307687"/>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B7468F8B-E315-7C93-438B-1AB0563180D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6787345" y="3874177"/>
            <a:ext cx="6483361" cy="4862521"/>
          </a:xfrm>
          <a:prstGeom prst="rect">
            <a:avLst/>
          </a:prstGeom>
        </p:spPr>
      </p:pic>
      <p:sp>
        <p:nvSpPr>
          <p:cNvPr id="24" name="TextBox 23">
            <a:extLst>
              <a:ext uri="{FF2B5EF4-FFF2-40B4-BE49-F238E27FC236}">
                <a16:creationId xmlns:a16="http://schemas.microsoft.com/office/drawing/2014/main" id="{934A3B54-D93B-17A5-2E23-A86A20033D61}"/>
              </a:ext>
            </a:extLst>
          </p:cNvPr>
          <p:cNvSpPr txBox="1"/>
          <p:nvPr/>
        </p:nvSpPr>
        <p:spPr>
          <a:xfrm>
            <a:off x="-304801" y="994948"/>
            <a:ext cx="21375192" cy="11695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sz="7000" b="1" i="1" dirty="0">
                <a:solidFill>
                  <a:srgbClr val="0A7F93"/>
                </a:solidFill>
                <a:latin typeface="Arial" panose="020B0604020202020204" pitchFamily="34" charset="0"/>
                <a:cs typeface="Arial" panose="020B0604020202020204" pitchFamily="34" charset="0"/>
              </a:rPr>
              <a:t>3</a:t>
            </a:r>
            <a:r>
              <a:rPr lang="af-ZA" sz="7000" b="1" i="1" dirty="0">
                <a:solidFill>
                  <a:srgbClr val="0A7F93"/>
                </a:solidFill>
                <a:latin typeface="Arial" panose="020B0604020202020204" pitchFamily="34" charset="0"/>
                <a:cs typeface="Arial" panose="020B0604020202020204" pitchFamily="34" charset="0"/>
              </a:rPr>
              <a:t>.</a:t>
            </a:r>
            <a:r>
              <a:rPr lang="el-GR" sz="7000" b="1" i="1" dirty="0">
                <a:solidFill>
                  <a:srgbClr val="0A7F93"/>
                </a:solidFill>
                <a:latin typeface="Arial" panose="020B0604020202020204" pitchFamily="34" charset="0"/>
                <a:cs typeface="Arial" panose="020B0604020202020204" pitchFamily="34" charset="0"/>
              </a:rPr>
              <a:t> Νομοθετικό πλαίσιο του τομέα της υγείας</a:t>
            </a:r>
          </a:p>
        </p:txBody>
      </p:sp>
    </p:spTree>
    <p:extLst>
      <p:ext uri="{BB962C8B-B14F-4D97-AF65-F5344CB8AC3E}">
        <p14:creationId xmlns:p14="http://schemas.microsoft.com/office/powerpoint/2010/main" val="106144412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Image" descr="Image"/>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2" name="ΥΠΟΥΡΓΕΙΟ ΑΜΥΝΑΣ"/>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ΥΓΕΙΑΣ</a:t>
            </a:r>
          </a:p>
        </p:txBody>
      </p:sp>
      <p:sp>
        <p:nvSpPr>
          <p:cNvPr id="11" name="ΚΥΠΡΙΑΚΗ ΔΗΜΟΚΡΑΤΙΑ / ΠΝΕΥΜΑΤΙΚΑ ΔΙΚΑΙΩΜΑΤΑ 2020"/>
          <p:cNvSpPr txBox="1">
            <a:spLocks noGrp="1" noRot="1" noMove="1" noResize="1" noEditPoints="1" noAdjustHandles="1" noChangeArrowheads="1" noChangeShapeType="1"/>
          </p:cNvSpPr>
          <p:nvPr/>
        </p:nvSpPr>
        <p:spPr>
          <a:xfrm>
            <a:off x="1210618" y="12858825"/>
            <a:ext cx="4015061" cy="481516"/>
          </a:xfrm>
          <a:prstGeom prst="rect">
            <a:avLst/>
          </a:prstGeom>
          <a:ln w="12700">
            <a:miter lim="400000"/>
          </a:ln>
        </p:spPr>
        <p:txBody>
          <a:bodyPr lIns="50800" tIns="50800" rIns="50800" bIns="50800">
            <a:normAutofit/>
          </a:bodyPr>
          <a:lstStyle/>
          <a:p>
            <a:pPr algn="l">
              <a:defRPr sz="1000" b="0">
                <a:solidFill>
                  <a:srgbClr val="5E5E5E"/>
                </a:solidFill>
                <a:latin typeface="Arial" panose="020B0604020202020204"/>
                <a:ea typeface="Arial" panose="020B0604020202020204"/>
                <a:cs typeface="Arial" panose="020B0604020202020204"/>
                <a:sym typeface="Arial" panose="020B0604020202020204"/>
              </a:defRPr>
            </a:pPr>
            <a:endParaRPr lang="el-GR" dirty="0"/>
          </a:p>
        </p:txBody>
      </p:sp>
      <p:sp>
        <p:nvSpPr>
          <p:cNvPr id="3" name="Subtitle here">
            <a:extLst>
              <a:ext uri="{FF2B5EF4-FFF2-40B4-BE49-F238E27FC236}">
                <a16:creationId xmlns:a16="http://schemas.microsoft.com/office/drawing/2014/main" id="{6538DAE2-D88E-957C-461A-698EFFE5CF9B}"/>
              </a:ext>
            </a:extLst>
          </p:cNvPr>
          <p:cNvSpPr txBox="1"/>
          <p:nvPr/>
        </p:nvSpPr>
        <p:spPr>
          <a:xfrm>
            <a:off x="1846144" y="3252986"/>
            <a:ext cx="6759070" cy="5213800"/>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dirty="0">
                <a:solidFill>
                  <a:srgbClr val="0A7F93"/>
                </a:solidFill>
              </a:rPr>
              <a:t>Έχουν ολοκληρωθεί, ετοιμάζονται ή τροποποιούνται νομοσχέδια που αφορούν </a:t>
            </a:r>
            <a:br>
              <a:rPr lang="el-GR" sz="3500" dirty="0">
                <a:solidFill>
                  <a:srgbClr val="0A7F93"/>
                </a:solidFill>
              </a:rPr>
            </a:br>
            <a:r>
              <a:rPr lang="el-GR" sz="3500" dirty="0">
                <a:solidFill>
                  <a:srgbClr val="0A7F93"/>
                </a:solidFill>
              </a:rPr>
              <a:t>στην </a:t>
            </a:r>
            <a:r>
              <a:rPr lang="el-GR" sz="3500" dirty="0" err="1">
                <a:solidFill>
                  <a:srgbClr val="0A7F93"/>
                </a:solidFill>
              </a:rPr>
              <a:t>αδειοδότηση</a:t>
            </a:r>
            <a:r>
              <a:rPr lang="el-GR" sz="3500" dirty="0">
                <a:solidFill>
                  <a:srgbClr val="0A7F93"/>
                </a:solidFill>
              </a:rPr>
              <a:t> της ίδρυσης και λειτουργίας υποδομών και στην αναδιοργάνωση του Συστήματος Υγείας, όπως νομοσχέδια για:</a:t>
            </a:r>
          </a:p>
        </p:txBody>
      </p:sp>
      <p:sp>
        <p:nvSpPr>
          <p:cNvPr id="8" name="Subtitle here">
            <a:extLst>
              <a:ext uri="{FF2B5EF4-FFF2-40B4-BE49-F238E27FC236}">
                <a16:creationId xmlns:a16="http://schemas.microsoft.com/office/drawing/2014/main" id="{487A0C5A-B0C8-60F6-9BBA-BCAC87CE72BE}"/>
              </a:ext>
            </a:extLst>
          </p:cNvPr>
          <p:cNvSpPr txBox="1"/>
          <p:nvPr/>
        </p:nvSpPr>
        <p:spPr>
          <a:xfrm>
            <a:off x="10511563" y="3254930"/>
            <a:ext cx="14513169" cy="7206140"/>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432000" indent="-432000">
              <a:lnSpc>
                <a:spcPct val="120000"/>
              </a:lnSpc>
              <a:spcBef>
                <a:spcPts val="1200"/>
              </a:spcBef>
              <a:buClr>
                <a:srgbClr val="2F7788"/>
              </a:buClr>
              <a:buSzPct val="120000"/>
              <a:buFont typeface="Arial" panose="020B0604020202020204" pitchFamily="34" charset="0"/>
              <a:buChar char="•"/>
            </a:pPr>
            <a:r>
              <a:rPr lang="el-GR" sz="3500" b="1" i="0" kern="0" spc="0" dirty="0">
                <a:solidFill>
                  <a:srgbClr val="2F7788"/>
                </a:solidFill>
              </a:rPr>
              <a:t>Κέντρα Αποθεραπείας και Αποκατάστασης </a:t>
            </a:r>
            <a:br>
              <a:rPr lang="el-GR" sz="3500" b="1" i="0" kern="0" spc="0" dirty="0">
                <a:solidFill>
                  <a:srgbClr val="2F7788"/>
                </a:solidFill>
              </a:rPr>
            </a:br>
            <a:r>
              <a:rPr lang="el-GR" sz="3200" kern="0" spc="0" dirty="0">
                <a:solidFill>
                  <a:srgbClr val="5E5E5E"/>
                </a:solidFill>
              </a:rPr>
              <a:t>(επανακατατέθηκε στη ΒτΑ τέλη Ιουνίου 2023)</a:t>
            </a:r>
          </a:p>
          <a:p>
            <a:pPr marL="432000" indent="-432000">
              <a:lnSpc>
                <a:spcPct val="120000"/>
              </a:lnSpc>
              <a:spcBef>
                <a:spcPts val="1400"/>
              </a:spcBef>
              <a:buClr>
                <a:srgbClr val="2F7788"/>
              </a:buClr>
              <a:buSzPct val="120000"/>
              <a:buFont typeface="Arial" panose="020B0604020202020204" pitchFamily="34" charset="0"/>
              <a:buChar char="•"/>
            </a:pPr>
            <a:r>
              <a:rPr lang="el-GR" sz="3500" b="1" i="0" kern="0" spc="0" dirty="0">
                <a:solidFill>
                  <a:srgbClr val="2F7788"/>
                </a:solidFill>
              </a:rPr>
              <a:t>Παροχή Υπηρεσιών Ασθενοφόρων</a:t>
            </a:r>
            <a:br>
              <a:rPr lang="el-GR" sz="3500" b="1" i="0" kern="0" spc="0" dirty="0">
                <a:solidFill>
                  <a:srgbClr val="2F7788"/>
                </a:solidFill>
              </a:rPr>
            </a:br>
            <a:r>
              <a:rPr lang="el-GR" sz="3200" spc="0" dirty="0">
                <a:solidFill>
                  <a:srgbClr val="5E5E5E"/>
                </a:solidFill>
              </a:rPr>
              <a:t>(εκκρεμεί Πρόταση στο Υπουργικό Συμβούλιο) </a:t>
            </a:r>
          </a:p>
          <a:p>
            <a:pPr marL="432000" indent="-432000">
              <a:lnSpc>
                <a:spcPct val="120000"/>
              </a:lnSpc>
              <a:spcBef>
                <a:spcPts val="1400"/>
              </a:spcBef>
              <a:buClr>
                <a:srgbClr val="2F7788"/>
              </a:buClr>
              <a:buSzPct val="120000"/>
              <a:buFont typeface="Arial" panose="020B0604020202020204" pitchFamily="34" charset="0"/>
              <a:buChar char="•"/>
            </a:pPr>
            <a:r>
              <a:rPr lang="el-GR" sz="3500" b="1" i="0" kern="0" spc="0" dirty="0">
                <a:solidFill>
                  <a:srgbClr val="2F7788"/>
                </a:solidFill>
              </a:rPr>
              <a:t>Ανακουφιστική Φροντίδα</a:t>
            </a:r>
            <a:br>
              <a:rPr lang="el-GR" sz="3500" b="1" i="0" kern="0" spc="0" dirty="0">
                <a:solidFill>
                  <a:srgbClr val="2F7788"/>
                </a:solidFill>
              </a:rPr>
            </a:br>
            <a:r>
              <a:rPr lang="el-GR" sz="3200" spc="0" dirty="0">
                <a:solidFill>
                  <a:srgbClr val="5E5E5E"/>
                </a:solidFill>
              </a:rPr>
              <a:t>(Είναι σε διαβούλευση και θα κατατεθεί στη </a:t>
            </a:r>
            <a:r>
              <a:rPr lang="el-GR" sz="3200" spc="0" dirty="0" err="1">
                <a:solidFill>
                  <a:srgbClr val="5E5E5E"/>
                </a:solidFill>
              </a:rPr>
              <a:t>ΒτΑ</a:t>
            </a:r>
            <a:r>
              <a:rPr lang="el-GR" sz="3200" spc="0" dirty="0">
                <a:solidFill>
                  <a:srgbClr val="5E5E5E"/>
                </a:solidFill>
              </a:rPr>
              <a:t> Φεβρουάριο 2024)</a:t>
            </a:r>
          </a:p>
          <a:p>
            <a:pPr marL="432000" indent="-432000">
              <a:lnSpc>
                <a:spcPct val="120000"/>
              </a:lnSpc>
              <a:spcBef>
                <a:spcPts val="1400"/>
              </a:spcBef>
              <a:buClr>
                <a:srgbClr val="2F7788"/>
              </a:buClr>
              <a:buSzPct val="120000"/>
              <a:buFont typeface="Arial" panose="020B0604020202020204" pitchFamily="34" charset="0"/>
              <a:buChar char="•"/>
            </a:pPr>
            <a:r>
              <a:rPr lang="el-GR" sz="3500" b="1" i="0" kern="0" spc="0" dirty="0">
                <a:solidFill>
                  <a:srgbClr val="2F7788"/>
                </a:solidFill>
              </a:rPr>
              <a:t>Δημόσια και Ιδιωτικά Νοσηλευτήρια</a:t>
            </a:r>
          </a:p>
          <a:p>
            <a:pPr>
              <a:lnSpc>
                <a:spcPct val="120000"/>
              </a:lnSpc>
              <a:spcBef>
                <a:spcPts val="1400"/>
              </a:spcBef>
              <a:buClr>
                <a:srgbClr val="2F7788"/>
              </a:buClr>
              <a:buSzPct val="120000"/>
            </a:pPr>
            <a:r>
              <a:rPr lang="el-GR" sz="3600" spc="0" dirty="0">
                <a:solidFill>
                  <a:srgbClr val="5E5E5E"/>
                </a:solidFill>
              </a:rPr>
              <a:t>   </a:t>
            </a:r>
            <a:r>
              <a:rPr lang="el-GR" sz="3200" spc="0" dirty="0">
                <a:solidFill>
                  <a:srgbClr val="5E5E5E"/>
                </a:solidFill>
              </a:rPr>
              <a:t>(θα κατατεθεί στη </a:t>
            </a:r>
            <a:r>
              <a:rPr lang="el-GR" sz="3200" spc="0" dirty="0" err="1">
                <a:solidFill>
                  <a:srgbClr val="5E5E5E"/>
                </a:solidFill>
              </a:rPr>
              <a:t>ΒτΑ</a:t>
            </a:r>
            <a:r>
              <a:rPr lang="el-GR" sz="3200" spc="0" dirty="0">
                <a:solidFill>
                  <a:srgbClr val="5E5E5E"/>
                </a:solidFill>
              </a:rPr>
              <a:t> Απρίλιο 2024)</a:t>
            </a:r>
            <a:endParaRPr lang="en-US" sz="3200" b="1" i="0" kern="0" spc="0" dirty="0">
              <a:solidFill>
                <a:srgbClr val="2F7788"/>
              </a:solidFill>
            </a:endParaRPr>
          </a:p>
          <a:p>
            <a:pPr marL="432000" indent="-432000">
              <a:lnSpc>
                <a:spcPct val="120000"/>
              </a:lnSpc>
              <a:spcBef>
                <a:spcPts val="1400"/>
              </a:spcBef>
              <a:buClr>
                <a:srgbClr val="2F7788"/>
              </a:buClr>
              <a:buSzPct val="120000"/>
              <a:buFont typeface="Arial" panose="020B0604020202020204" pitchFamily="34" charset="0"/>
              <a:buChar char="•"/>
            </a:pPr>
            <a:r>
              <a:rPr lang="el-GR" sz="3500" b="1" i="0" kern="0" spc="0" dirty="0">
                <a:solidFill>
                  <a:srgbClr val="2F7788"/>
                </a:solidFill>
                <a:latin typeface="Arial" panose="020B0604020202020204" pitchFamily="34" charset="0"/>
                <a:cs typeface="Arial" panose="020B0604020202020204" pitchFamily="34" charset="0"/>
              </a:rPr>
              <a:t>Ακτινοδιαγνωστικά Εργαστήρια</a:t>
            </a:r>
            <a:br>
              <a:rPr lang="el-GR" sz="3500" b="1" i="0" kern="0" spc="0" dirty="0">
                <a:solidFill>
                  <a:srgbClr val="2F7788"/>
                </a:solidFill>
                <a:latin typeface="Arial" panose="020B0604020202020204" pitchFamily="34" charset="0"/>
                <a:cs typeface="Arial" panose="020B0604020202020204" pitchFamily="34" charset="0"/>
              </a:rPr>
            </a:br>
            <a:r>
              <a:rPr lang="el-GR" sz="3200" spc="0" dirty="0">
                <a:solidFill>
                  <a:srgbClr val="5E5E5E"/>
                </a:solidFill>
              </a:rPr>
              <a:t>(θα κατατεθεί στη </a:t>
            </a:r>
            <a:r>
              <a:rPr lang="el-GR" sz="3200" spc="0" dirty="0" err="1">
                <a:solidFill>
                  <a:srgbClr val="5E5E5E"/>
                </a:solidFill>
              </a:rPr>
              <a:t>ΒτΑ</a:t>
            </a:r>
            <a:r>
              <a:rPr lang="el-GR" sz="3200" spc="0" dirty="0">
                <a:solidFill>
                  <a:srgbClr val="5E5E5E"/>
                </a:solidFill>
              </a:rPr>
              <a:t> Μάρτιο 2024)</a:t>
            </a:r>
            <a:endParaRPr lang="el-GR" sz="3500" b="1" i="0" kern="0" spc="0" dirty="0">
              <a:solidFill>
                <a:srgbClr val="2F7788"/>
              </a:solidFill>
              <a:latin typeface="Arial" panose="020B0604020202020204" pitchFamily="34" charset="0"/>
              <a:cs typeface="Arial" panose="020B0604020202020204" pitchFamily="34" charset="0"/>
            </a:endParaRPr>
          </a:p>
        </p:txBody>
      </p:sp>
      <p:sp>
        <p:nvSpPr>
          <p:cNvPr id="18" name="Subtitle here">
            <a:extLst>
              <a:ext uri="{FF2B5EF4-FFF2-40B4-BE49-F238E27FC236}">
                <a16:creationId xmlns:a16="http://schemas.microsoft.com/office/drawing/2014/main" id="{7D9BD9CF-8D2C-0159-307F-DD6DB4B15C14}"/>
              </a:ext>
            </a:extLst>
          </p:cNvPr>
          <p:cNvSpPr txBox="1"/>
          <p:nvPr/>
        </p:nvSpPr>
        <p:spPr>
          <a:xfrm>
            <a:off x="860928" y="1372328"/>
            <a:ext cx="19513779" cy="872034"/>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b="1" dirty="0">
                <a:latin typeface="Arial" panose="020B0604020202020204" pitchFamily="34" charset="0"/>
                <a:cs typeface="Arial" panose="020B0604020202020204" pitchFamily="34" charset="0"/>
              </a:rPr>
              <a:t>3</a:t>
            </a:r>
            <a:r>
              <a:rPr lang="af-ZA" b="1" dirty="0">
                <a:latin typeface="Arial" panose="020B0604020202020204" pitchFamily="34" charset="0"/>
                <a:cs typeface="Arial" panose="020B0604020202020204" pitchFamily="34" charset="0"/>
              </a:rPr>
              <a:t>.</a:t>
            </a:r>
            <a:r>
              <a:rPr lang="el-GR" b="1" dirty="0">
                <a:latin typeface="Arial" panose="020B0604020202020204" pitchFamily="34" charset="0"/>
                <a:cs typeface="Arial" panose="020B0604020202020204" pitchFamily="34" charset="0"/>
              </a:rPr>
              <a:t> Νομοθετικό πλαίσιο του τομέα της υγείας</a:t>
            </a:r>
          </a:p>
        </p:txBody>
      </p:sp>
      <p:pic>
        <p:nvPicPr>
          <p:cNvPr id="7" name="Picture 6">
            <a:extLst>
              <a:ext uri="{FF2B5EF4-FFF2-40B4-BE49-F238E27FC236}">
                <a16:creationId xmlns:a16="http://schemas.microsoft.com/office/drawing/2014/main" id="{2AC4789A-BF6F-D982-BF60-58DC0428AE70}"/>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767261" y="6584589"/>
            <a:ext cx="4645621" cy="6569683"/>
          </a:xfrm>
          <a:prstGeom prst="rect">
            <a:avLst/>
          </a:prstGeom>
        </p:spPr>
      </p:pic>
    </p:spTree>
    <p:extLst>
      <p:ext uri="{BB962C8B-B14F-4D97-AF65-F5344CB8AC3E}">
        <p14:creationId xmlns:p14="http://schemas.microsoft.com/office/powerpoint/2010/main" val="335106514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Image" descr="Image"/>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2" name="ΥΠΟΥΡΓΕΙΟ ΑΜΥΝΑΣ"/>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ΥΓΕΙΑΣ</a:t>
            </a:r>
          </a:p>
        </p:txBody>
      </p:sp>
      <p:sp>
        <p:nvSpPr>
          <p:cNvPr id="11" name="ΚΥΠΡΙΑΚΗ ΔΗΜΟΚΡΑΤΙΑ / ΠΝΕΥΜΑΤΙΚΑ ΔΙΚΑΙΩΜΑΤΑ 2020"/>
          <p:cNvSpPr txBox="1">
            <a:spLocks noGrp="1" noRot="1" noMove="1" noResize="1" noEditPoints="1" noAdjustHandles="1" noChangeArrowheads="1" noChangeShapeType="1"/>
          </p:cNvSpPr>
          <p:nvPr/>
        </p:nvSpPr>
        <p:spPr>
          <a:xfrm>
            <a:off x="1210618" y="12858825"/>
            <a:ext cx="4015061" cy="481516"/>
          </a:xfrm>
          <a:prstGeom prst="rect">
            <a:avLst/>
          </a:prstGeom>
          <a:ln w="12700">
            <a:miter lim="400000"/>
          </a:ln>
        </p:spPr>
        <p:txBody>
          <a:bodyPr lIns="50800" tIns="50800" rIns="50800" bIns="50800">
            <a:normAutofit/>
          </a:bodyPr>
          <a:lstStyle/>
          <a:p>
            <a:pPr algn="l">
              <a:defRPr sz="1000" b="0">
                <a:solidFill>
                  <a:srgbClr val="5E5E5E"/>
                </a:solidFill>
                <a:latin typeface="Arial" panose="020B0604020202020204"/>
                <a:ea typeface="Arial" panose="020B0604020202020204"/>
                <a:cs typeface="Arial" panose="020B0604020202020204"/>
                <a:sym typeface="Arial" panose="020B0604020202020204"/>
              </a:defRPr>
            </a:pPr>
            <a:endParaRPr lang="el-GR" dirty="0"/>
          </a:p>
        </p:txBody>
      </p:sp>
      <p:sp>
        <p:nvSpPr>
          <p:cNvPr id="3" name="Subtitle here">
            <a:extLst>
              <a:ext uri="{FF2B5EF4-FFF2-40B4-BE49-F238E27FC236}">
                <a16:creationId xmlns:a16="http://schemas.microsoft.com/office/drawing/2014/main" id="{6538DAE2-D88E-957C-461A-698EFFE5CF9B}"/>
              </a:ext>
            </a:extLst>
          </p:cNvPr>
          <p:cNvSpPr txBox="1"/>
          <p:nvPr/>
        </p:nvSpPr>
        <p:spPr>
          <a:xfrm>
            <a:off x="1846144" y="2734548"/>
            <a:ext cx="6759070" cy="5213800"/>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dirty="0">
                <a:solidFill>
                  <a:srgbClr val="0A7F93"/>
                </a:solidFill>
              </a:rPr>
              <a:t>Έχουν ολοκληρωθεί, ετοιμάζονται ή τροποποιούνται νομοσχέδια που αφορούν </a:t>
            </a:r>
            <a:br>
              <a:rPr lang="el-GR" sz="3500" dirty="0">
                <a:solidFill>
                  <a:srgbClr val="0A7F93"/>
                </a:solidFill>
              </a:rPr>
            </a:br>
            <a:r>
              <a:rPr lang="el-GR" sz="3500" dirty="0">
                <a:solidFill>
                  <a:srgbClr val="0A7F93"/>
                </a:solidFill>
              </a:rPr>
              <a:t>στην </a:t>
            </a:r>
            <a:r>
              <a:rPr lang="el-GR" sz="3500" dirty="0" err="1">
                <a:solidFill>
                  <a:srgbClr val="0A7F93"/>
                </a:solidFill>
              </a:rPr>
              <a:t>αδειοδότηση</a:t>
            </a:r>
            <a:r>
              <a:rPr lang="el-GR" sz="3500" dirty="0">
                <a:solidFill>
                  <a:srgbClr val="0A7F93"/>
                </a:solidFill>
              </a:rPr>
              <a:t> της ίδρυσης και λειτουργίας υποδομών και στην αναδιοργάνωση του Συστήματος Υγείας, όπως νομοσχέδια για:</a:t>
            </a:r>
          </a:p>
        </p:txBody>
      </p:sp>
      <p:sp>
        <p:nvSpPr>
          <p:cNvPr id="8" name="Subtitle here">
            <a:extLst>
              <a:ext uri="{FF2B5EF4-FFF2-40B4-BE49-F238E27FC236}">
                <a16:creationId xmlns:a16="http://schemas.microsoft.com/office/drawing/2014/main" id="{487A0C5A-B0C8-60F6-9BBA-BCAC87CE72BE}"/>
              </a:ext>
            </a:extLst>
          </p:cNvPr>
          <p:cNvSpPr txBox="1"/>
          <p:nvPr/>
        </p:nvSpPr>
        <p:spPr>
          <a:xfrm>
            <a:off x="10349011" y="3038973"/>
            <a:ext cx="14513169" cy="9718623"/>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432000" indent="-432000">
              <a:lnSpc>
                <a:spcPct val="120000"/>
              </a:lnSpc>
              <a:spcBef>
                <a:spcPts val="1200"/>
              </a:spcBef>
              <a:buClr>
                <a:srgbClr val="2F7788"/>
              </a:buClr>
              <a:buSzPct val="120000"/>
              <a:buFont typeface="Arial" panose="020B0604020202020204" pitchFamily="34" charset="0"/>
              <a:buChar char="•"/>
            </a:pPr>
            <a:r>
              <a:rPr lang="el-GR" sz="3500" b="1" i="0" kern="0" spc="0" dirty="0">
                <a:solidFill>
                  <a:srgbClr val="2F7788"/>
                </a:solidFill>
              </a:rPr>
              <a:t>Λειτουργία Πανεπιστημιακών Κλινικών</a:t>
            </a:r>
            <a:br>
              <a:rPr lang="el-GR" sz="3500" b="1" i="0" kern="0" spc="0" dirty="0">
                <a:solidFill>
                  <a:srgbClr val="2F7788"/>
                </a:solidFill>
              </a:rPr>
            </a:br>
            <a:r>
              <a:rPr lang="el-GR" sz="3200" spc="0" dirty="0">
                <a:solidFill>
                  <a:srgbClr val="5E5E5E"/>
                </a:solidFill>
              </a:rPr>
              <a:t>(θα κατατεθεί στη </a:t>
            </a:r>
            <a:r>
              <a:rPr lang="el-GR" sz="3200" spc="0" dirty="0" err="1">
                <a:solidFill>
                  <a:srgbClr val="5E5E5E"/>
                </a:solidFill>
              </a:rPr>
              <a:t>ΒτΑ</a:t>
            </a:r>
            <a:r>
              <a:rPr lang="el-GR" sz="3200" spc="0" dirty="0">
                <a:solidFill>
                  <a:srgbClr val="5E5E5E"/>
                </a:solidFill>
              </a:rPr>
              <a:t> αρχές του 2024)  </a:t>
            </a:r>
          </a:p>
          <a:p>
            <a:pPr marL="432000" indent="-432000">
              <a:lnSpc>
                <a:spcPct val="120000"/>
              </a:lnSpc>
              <a:spcBef>
                <a:spcPts val="1200"/>
              </a:spcBef>
              <a:buClr>
                <a:srgbClr val="2F7788"/>
              </a:buClr>
              <a:buSzPct val="120000"/>
              <a:buFont typeface="Arial" panose="020B0604020202020204" pitchFamily="34" charset="0"/>
              <a:buChar char="•"/>
            </a:pPr>
            <a:r>
              <a:rPr lang="el-GR" sz="3500" b="1" i="0" kern="0" spc="0" dirty="0">
                <a:solidFill>
                  <a:srgbClr val="2F7788"/>
                </a:solidFill>
              </a:rPr>
              <a:t>Συνήγορο του Ασθενή </a:t>
            </a:r>
            <a:br>
              <a:rPr lang="el-GR" sz="3500" b="1" i="0" kern="0" spc="0" dirty="0">
                <a:solidFill>
                  <a:srgbClr val="2F7788"/>
                </a:solidFill>
              </a:rPr>
            </a:br>
            <a:r>
              <a:rPr lang="el-GR" sz="3200" spc="0" dirty="0">
                <a:solidFill>
                  <a:srgbClr val="5E5E5E"/>
                </a:solidFill>
              </a:rPr>
              <a:t>(βρίσκεται υπό ετοιμασία) </a:t>
            </a:r>
          </a:p>
          <a:p>
            <a:pPr marL="432000" indent="-432000">
              <a:lnSpc>
                <a:spcPct val="120000"/>
              </a:lnSpc>
              <a:spcBef>
                <a:spcPts val="1200"/>
              </a:spcBef>
              <a:buClr>
                <a:srgbClr val="2F7788"/>
              </a:buClr>
              <a:buSzPct val="120000"/>
              <a:buFont typeface="Arial" panose="020B0604020202020204" pitchFamily="34" charset="0"/>
              <a:buChar char="•"/>
            </a:pPr>
            <a:r>
              <a:rPr lang="el-GR" sz="3500" b="1" i="0" kern="0" spc="0" dirty="0">
                <a:solidFill>
                  <a:srgbClr val="2F7788"/>
                </a:solidFill>
              </a:rPr>
              <a:t>Κλινικά Εργαστήρια </a:t>
            </a:r>
            <a:br>
              <a:rPr lang="el-GR" sz="3500" b="1" i="0" kern="0" spc="0" dirty="0">
                <a:solidFill>
                  <a:srgbClr val="2F7788"/>
                </a:solidFill>
              </a:rPr>
            </a:br>
            <a:r>
              <a:rPr lang="el-GR" sz="3200" spc="0" dirty="0">
                <a:solidFill>
                  <a:srgbClr val="5E5E5E"/>
                </a:solidFill>
              </a:rPr>
              <a:t>(θα κατατεθεί στη </a:t>
            </a:r>
            <a:r>
              <a:rPr lang="el-GR" sz="3200" spc="0" dirty="0" err="1">
                <a:solidFill>
                  <a:srgbClr val="5E5E5E"/>
                </a:solidFill>
              </a:rPr>
              <a:t>ΒτΑ</a:t>
            </a:r>
            <a:r>
              <a:rPr lang="el-GR" sz="3200" spc="0" dirty="0">
                <a:solidFill>
                  <a:srgbClr val="5E5E5E"/>
                </a:solidFill>
              </a:rPr>
              <a:t> Φεβρουάριο του 2024)</a:t>
            </a:r>
          </a:p>
          <a:p>
            <a:pPr marL="432000" indent="-432000">
              <a:lnSpc>
                <a:spcPct val="120000"/>
              </a:lnSpc>
              <a:spcBef>
                <a:spcPts val="1200"/>
              </a:spcBef>
              <a:buClr>
                <a:srgbClr val="2F7788"/>
              </a:buClr>
              <a:buSzPct val="120000"/>
              <a:buFont typeface="Arial" panose="020B0604020202020204" pitchFamily="34" charset="0"/>
              <a:buChar char="•"/>
            </a:pPr>
            <a:r>
              <a:rPr lang="el-GR" sz="3200" b="1" i="0" kern="0" spc="0" dirty="0" err="1">
                <a:solidFill>
                  <a:srgbClr val="2F7788"/>
                </a:solidFill>
              </a:rPr>
              <a:t>Διασώστες</a:t>
            </a:r>
            <a:r>
              <a:rPr lang="el-GR" sz="3200" b="1" i="0" kern="0" spc="0" dirty="0">
                <a:solidFill>
                  <a:srgbClr val="2F7788"/>
                </a:solidFill>
              </a:rPr>
              <a:t> </a:t>
            </a:r>
            <a:br>
              <a:rPr lang="el-GR" sz="3200" spc="0" dirty="0">
                <a:solidFill>
                  <a:srgbClr val="5E5E5E"/>
                </a:solidFill>
              </a:rPr>
            </a:br>
            <a:r>
              <a:rPr lang="el-GR" sz="3200" spc="0" dirty="0">
                <a:solidFill>
                  <a:srgbClr val="5E5E5E"/>
                </a:solidFill>
              </a:rPr>
              <a:t>(βρίσκεται υπό διαβούλευση) </a:t>
            </a:r>
          </a:p>
          <a:p>
            <a:pPr marL="432000" indent="-432000">
              <a:lnSpc>
                <a:spcPct val="120000"/>
              </a:lnSpc>
              <a:spcBef>
                <a:spcPts val="1200"/>
              </a:spcBef>
              <a:buClr>
                <a:srgbClr val="2F7788"/>
              </a:buClr>
              <a:buSzPct val="120000"/>
              <a:buFont typeface="Arial" panose="020B0604020202020204" pitchFamily="34" charset="0"/>
              <a:buChar char="•"/>
            </a:pPr>
            <a:r>
              <a:rPr lang="el-GR" sz="3200" b="1" i="0" spc="0" dirty="0">
                <a:solidFill>
                  <a:srgbClr val="2F7788"/>
                </a:solidFill>
              </a:rPr>
              <a:t>Περί </a:t>
            </a:r>
            <a:r>
              <a:rPr lang="el-GR" sz="3200" b="1" i="0" kern="0" spc="0" dirty="0">
                <a:solidFill>
                  <a:srgbClr val="2F7788"/>
                </a:solidFill>
              </a:rPr>
              <a:t>Γενικού Συστήματος Υγείας Νόμος </a:t>
            </a:r>
          </a:p>
          <a:p>
            <a:pPr>
              <a:lnSpc>
                <a:spcPct val="120000"/>
              </a:lnSpc>
              <a:spcBef>
                <a:spcPts val="1200"/>
              </a:spcBef>
              <a:buClr>
                <a:srgbClr val="2F7788"/>
              </a:buClr>
              <a:buSzPct val="120000"/>
            </a:pPr>
            <a:r>
              <a:rPr lang="el-GR" sz="3200" spc="0" dirty="0">
                <a:solidFill>
                  <a:srgbClr val="5E5E5E"/>
                </a:solidFill>
              </a:rPr>
              <a:t>    (</a:t>
            </a:r>
            <a:r>
              <a:rPr lang="el-GR" sz="3200" spc="0" dirty="0">
                <a:solidFill>
                  <a:srgbClr val="6C6C6C"/>
                </a:solidFill>
              </a:rPr>
              <a:t>θα σταλεί στη Νομική Υπηρεσία</a:t>
            </a:r>
            <a:r>
              <a:rPr lang="el-GR" sz="3200" spc="0" dirty="0">
                <a:solidFill>
                  <a:srgbClr val="5E5E5E"/>
                </a:solidFill>
              </a:rPr>
              <a:t>)</a:t>
            </a:r>
          </a:p>
          <a:p>
            <a:pPr marL="457200" indent="-457200">
              <a:lnSpc>
                <a:spcPct val="120000"/>
              </a:lnSpc>
              <a:spcBef>
                <a:spcPts val="1200"/>
              </a:spcBef>
              <a:buClr>
                <a:srgbClr val="2F7788"/>
              </a:buClr>
              <a:buSzPct val="120000"/>
              <a:buFont typeface="Arial" panose="020B0604020202020204" pitchFamily="34" charset="0"/>
              <a:buChar char="•"/>
            </a:pPr>
            <a:r>
              <a:rPr lang="el-GR" sz="3200" b="1" i="0" spc="0" dirty="0">
                <a:solidFill>
                  <a:srgbClr val="2F7788"/>
                </a:solidFill>
              </a:rPr>
              <a:t>Περί Αιμοδοσίας Νόμος</a:t>
            </a:r>
            <a:br>
              <a:rPr lang="el-GR" sz="3200" spc="0" dirty="0">
                <a:solidFill>
                  <a:srgbClr val="5E5E5E"/>
                </a:solidFill>
              </a:rPr>
            </a:br>
            <a:r>
              <a:rPr lang="el-GR" sz="3200" spc="0" dirty="0">
                <a:solidFill>
                  <a:srgbClr val="5E5E5E"/>
                </a:solidFill>
              </a:rPr>
              <a:t>(Ψηφίστηκε από την ΒΤΑ Ιούνιο του 2023) </a:t>
            </a:r>
          </a:p>
          <a:p>
            <a:pPr>
              <a:lnSpc>
                <a:spcPct val="120000"/>
              </a:lnSpc>
              <a:spcBef>
                <a:spcPts val="1200"/>
              </a:spcBef>
              <a:buClr>
                <a:srgbClr val="2F7788"/>
              </a:buClr>
              <a:buSzPct val="120000"/>
            </a:pPr>
            <a:endParaRPr lang="el-GR" sz="3200" spc="0" dirty="0">
              <a:solidFill>
                <a:srgbClr val="5E5E5E"/>
              </a:solidFill>
            </a:endParaRPr>
          </a:p>
          <a:p>
            <a:pPr marL="432000" indent="-432000">
              <a:lnSpc>
                <a:spcPct val="120000"/>
              </a:lnSpc>
              <a:spcBef>
                <a:spcPts val="1200"/>
              </a:spcBef>
              <a:buClr>
                <a:srgbClr val="2F7788"/>
              </a:buClr>
              <a:buSzPct val="120000"/>
              <a:buFont typeface="Arial" panose="020B0604020202020204" pitchFamily="34" charset="0"/>
              <a:buChar char="•"/>
            </a:pPr>
            <a:endParaRPr lang="el-GR" sz="3200" spc="0" dirty="0">
              <a:solidFill>
                <a:srgbClr val="5E5E5E"/>
              </a:solidFill>
            </a:endParaRPr>
          </a:p>
        </p:txBody>
      </p:sp>
      <p:sp>
        <p:nvSpPr>
          <p:cNvPr id="5" name="headline goes here goes here">
            <a:extLst>
              <a:ext uri="{FF2B5EF4-FFF2-40B4-BE49-F238E27FC236}">
                <a16:creationId xmlns:a16="http://schemas.microsoft.com/office/drawing/2014/main" id="{D5E97DA6-E49B-208C-A3E7-D0913C616654}"/>
              </a:ext>
            </a:extLst>
          </p:cNvPr>
          <p:cNvSpPr txBox="1"/>
          <p:nvPr/>
        </p:nvSpPr>
        <p:spPr>
          <a:xfrm>
            <a:off x="860929" y="562098"/>
            <a:ext cx="19513779"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endParaRPr lang="el-GR" b="0" i="1" kern="1200" cap="none" spc="150" dirty="0">
              <a:solidFill>
                <a:srgbClr val="307687"/>
              </a:solidFill>
              <a:latin typeface="Arial" panose="020B0604020202020204" pitchFamily="34" charset="0"/>
              <a:cs typeface="Arial" panose="020B0604020202020204" pitchFamily="34" charset="0"/>
            </a:endParaRPr>
          </a:p>
        </p:txBody>
      </p:sp>
      <p:sp>
        <p:nvSpPr>
          <p:cNvPr id="6" name="Subtitle here">
            <a:extLst>
              <a:ext uri="{FF2B5EF4-FFF2-40B4-BE49-F238E27FC236}">
                <a16:creationId xmlns:a16="http://schemas.microsoft.com/office/drawing/2014/main" id="{7987B217-63F7-1C77-9520-0985214357C8}"/>
              </a:ext>
            </a:extLst>
          </p:cNvPr>
          <p:cNvSpPr txBox="1"/>
          <p:nvPr/>
        </p:nvSpPr>
        <p:spPr>
          <a:xfrm>
            <a:off x="860929" y="735323"/>
            <a:ext cx="19513779" cy="872034"/>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b="1" dirty="0">
                <a:latin typeface="Arial" panose="020B0604020202020204" pitchFamily="34" charset="0"/>
                <a:cs typeface="Arial" panose="020B0604020202020204" pitchFamily="34" charset="0"/>
              </a:rPr>
              <a:t>3. Νομοθετικό πλαίσιο του τομέα της υγείας</a:t>
            </a:r>
          </a:p>
        </p:txBody>
      </p:sp>
      <p:pic>
        <p:nvPicPr>
          <p:cNvPr id="7" name="Picture 6">
            <a:extLst>
              <a:ext uri="{FF2B5EF4-FFF2-40B4-BE49-F238E27FC236}">
                <a16:creationId xmlns:a16="http://schemas.microsoft.com/office/drawing/2014/main" id="{793B1241-F911-0A9D-48B2-8236AF81D40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46144" y="8514292"/>
            <a:ext cx="4932262" cy="3185419"/>
          </a:xfrm>
          <a:prstGeom prst="rect">
            <a:avLst/>
          </a:prstGeom>
        </p:spPr>
      </p:pic>
    </p:spTree>
    <p:extLst>
      <p:ext uri="{BB962C8B-B14F-4D97-AF65-F5344CB8AC3E}">
        <p14:creationId xmlns:p14="http://schemas.microsoft.com/office/powerpoint/2010/main" val="249738337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Image" descr="Image"/>
          <p:cNvPicPr>
            <a:picLocks noGrp="1" noRot="1" noChangeAspect="1" noMove="1" noResize="1" noEditPoints="1" noAdjustHandles="1" noChangeArrowheads="1" noChangeShapeType="1" noCrop="1"/>
          </p:cNvPicPr>
          <p:nvPr/>
        </p:nvPicPr>
        <p:blipFill>
          <a:blip r:embed="rId3"/>
          <a:stretch>
            <a:fillRect/>
          </a:stretch>
        </p:blipFill>
        <p:spPr>
          <a:xfrm>
            <a:off x="8936984" y="10354105"/>
            <a:ext cx="15700723" cy="3345352"/>
          </a:xfrm>
          <a:prstGeom prst="rect">
            <a:avLst/>
          </a:prstGeom>
          <a:ln w="12700">
            <a:miter lim="400000"/>
            <a:headEnd/>
            <a:tailEnd/>
          </a:ln>
        </p:spPr>
      </p:pic>
      <p:sp>
        <p:nvSpPr>
          <p:cNvPr id="2" name="ΥΠΟΥΡΓΕΙΟ ΑΜΥΝΑΣ"/>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ΥΓΕΙΑΣ</a:t>
            </a:r>
          </a:p>
        </p:txBody>
      </p:sp>
      <p:sp>
        <p:nvSpPr>
          <p:cNvPr id="11" name="ΚΥΠΡΙΑΚΗ ΔΗΜΟΚΡΑΤΙΑ / ΠΝΕΥΜΑΤΙΚΑ ΔΙΚΑΙΩΜΑΤΑ 2020"/>
          <p:cNvSpPr txBox="1">
            <a:spLocks noGrp="1" noRot="1" noMove="1" noResize="1" noEditPoints="1" noAdjustHandles="1" noChangeArrowheads="1" noChangeShapeType="1"/>
          </p:cNvSpPr>
          <p:nvPr/>
        </p:nvSpPr>
        <p:spPr>
          <a:xfrm>
            <a:off x="1210618" y="12858825"/>
            <a:ext cx="4015061" cy="481516"/>
          </a:xfrm>
          <a:prstGeom prst="rect">
            <a:avLst/>
          </a:prstGeom>
          <a:ln w="12700">
            <a:miter lim="400000"/>
          </a:ln>
        </p:spPr>
        <p:txBody>
          <a:bodyPr lIns="50800" tIns="50800" rIns="50800" bIns="50800">
            <a:normAutofit/>
          </a:bodyPr>
          <a:lstStyle/>
          <a:p>
            <a:pPr algn="l">
              <a:defRPr sz="1000" b="0">
                <a:solidFill>
                  <a:srgbClr val="5E5E5E"/>
                </a:solidFill>
                <a:latin typeface="Arial" panose="020B0604020202020204"/>
                <a:ea typeface="Arial" panose="020B0604020202020204"/>
                <a:cs typeface="Arial" panose="020B0604020202020204"/>
                <a:sym typeface="Arial" panose="020B0604020202020204"/>
              </a:defRPr>
            </a:pPr>
            <a:endParaRPr lang="el-GR" dirty="0"/>
          </a:p>
        </p:txBody>
      </p:sp>
      <p:sp>
        <p:nvSpPr>
          <p:cNvPr id="3" name="Subtitle here">
            <a:extLst>
              <a:ext uri="{FF2B5EF4-FFF2-40B4-BE49-F238E27FC236}">
                <a16:creationId xmlns:a16="http://schemas.microsoft.com/office/drawing/2014/main" id="{6538DAE2-D88E-957C-461A-698EFFE5CF9B}"/>
              </a:ext>
            </a:extLst>
          </p:cNvPr>
          <p:cNvSpPr txBox="1"/>
          <p:nvPr/>
        </p:nvSpPr>
        <p:spPr>
          <a:xfrm>
            <a:off x="1846144" y="2493081"/>
            <a:ext cx="6759070" cy="5213800"/>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pPr>
            <a:r>
              <a:rPr lang="el-GR" sz="3500" dirty="0">
                <a:solidFill>
                  <a:srgbClr val="0A7F93"/>
                </a:solidFill>
              </a:rPr>
              <a:t>Έχουν ολοκληρωθεί, ετοιμάζονται ή τροποποιούνται νομοσχέδια που αφορούν </a:t>
            </a:r>
            <a:br>
              <a:rPr lang="el-GR" sz="3500" dirty="0">
                <a:solidFill>
                  <a:srgbClr val="0A7F93"/>
                </a:solidFill>
              </a:rPr>
            </a:br>
            <a:r>
              <a:rPr lang="el-GR" sz="3500" dirty="0">
                <a:solidFill>
                  <a:srgbClr val="0A7F93"/>
                </a:solidFill>
              </a:rPr>
              <a:t>στην </a:t>
            </a:r>
            <a:r>
              <a:rPr lang="el-GR" sz="3500" dirty="0" err="1">
                <a:solidFill>
                  <a:srgbClr val="0A7F93"/>
                </a:solidFill>
              </a:rPr>
              <a:t>αδειοδότηση</a:t>
            </a:r>
            <a:r>
              <a:rPr lang="el-GR" sz="3500" dirty="0">
                <a:solidFill>
                  <a:srgbClr val="0A7F93"/>
                </a:solidFill>
              </a:rPr>
              <a:t> της ίδρυσης και λειτουργίας υποδομών και στην αναδιοργάνωση του Συστήματος Υγείας, όπως νομοσχέδια για:</a:t>
            </a:r>
          </a:p>
        </p:txBody>
      </p:sp>
      <p:sp>
        <p:nvSpPr>
          <p:cNvPr id="8" name="Subtitle here">
            <a:extLst>
              <a:ext uri="{FF2B5EF4-FFF2-40B4-BE49-F238E27FC236}">
                <a16:creationId xmlns:a16="http://schemas.microsoft.com/office/drawing/2014/main" id="{487A0C5A-B0C8-60F6-9BBA-BCAC87CE72BE}"/>
              </a:ext>
            </a:extLst>
          </p:cNvPr>
          <p:cNvSpPr txBox="1"/>
          <p:nvPr/>
        </p:nvSpPr>
        <p:spPr>
          <a:xfrm>
            <a:off x="10456308" y="2493081"/>
            <a:ext cx="14513169" cy="11275972"/>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432000" indent="-432000">
              <a:lnSpc>
                <a:spcPct val="120000"/>
              </a:lnSpc>
              <a:spcBef>
                <a:spcPts val="1200"/>
              </a:spcBef>
              <a:buClr>
                <a:srgbClr val="2F7788"/>
              </a:buClr>
              <a:buSzPct val="120000"/>
              <a:buFont typeface="Arial" panose="020B0604020202020204" pitchFamily="34" charset="0"/>
              <a:buChar char="•"/>
            </a:pPr>
            <a:r>
              <a:rPr lang="el-GR" sz="3200" b="1" i="0" kern="0" spc="0" dirty="0">
                <a:solidFill>
                  <a:srgbClr val="2F7788"/>
                </a:solidFill>
              </a:rPr>
              <a:t>Ιατρεία και Οδοντιατρεία </a:t>
            </a:r>
            <a:br>
              <a:rPr lang="el-GR" sz="3200" i="0" kern="0" spc="0" dirty="0">
                <a:solidFill>
                  <a:srgbClr val="5E5E5E"/>
                </a:solidFill>
              </a:rPr>
            </a:br>
            <a:r>
              <a:rPr lang="el-GR" sz="3200" spc="0" dirty="0">
                <a:solidFill>
                  <a:srgbClr val="5E5E5E"/>
                </a:solidFill>
              </a:rPr>
              <a:t>(θα κατατεθεί στη </a:t>
            </a:r>
            <a:r>
              <a:rPr lang="el-GR" sz="3200" spc="0" dirty="0" err="1">
                <a:solidFill>
                  <a:srgbClr val="5E5E5E"/>
                </a:solidFill>
              </a:rPr>
              <a:t>ΒτΑ</a:t>
            </a:r>
            <a:r>
              <a:rPr lang="el-GR" sz="3200" spc="0" dirty="0">
                <a:solidFill>
                  <a:srgbClr val="5E5E5E"/>
                </a:solidFill>
              </a:rPr>
              <a:t> Απρίλιο 2024)</a:t>
            </a:r>
          </a:p>
          <a:p>
            <a:pPr marL="432000" indent="-432000">
              <a:lnSpc>
                <a:spcPct val="120000"/>
              </a:lnSpc>
              <a:spcBef>
                <a:spcPts val="1200"/>
              </a:spcBef>
              <a:buClr>
                <a:srgbClr val="2F7788"/>
              </a:buClr>
              <a:buSzPct val="120000"/>
              <a:buFont typeface="Arial" panose="020B0604020202020204" pitchFamily="34" charset="0"/>
              <a:buChar char="•"/>
            </a:pPr>
            <a:r>
              <a:rPr lang="el-GR" sz="3200" b="1" i="0" kern="0" spc="0" dirty="0">
                <a:solidFill>
                  <a:srgbClr val="2F7788"/>
                </a:solidFill>
              </a:rPr>
              <a:t>Παροχή Ποιοτικών Υπηρεσιών Υγείας</a:t>
            </a:r>
            <a:br>
              <a:rPr lang="el-GR" sz="3200" b="1" i="0" kern="0" spc="0" dirty="0">
                <a:solidFill>
                  <a:srgbClr val="2F7788"/>
                </a:solidFill>
              </a:rPr>
            </a:br>
            <a:r>
              <a:rPr lang="el-GR" sz="3200" spc="0" dirty="0">
                <a:solidFill>
                  <a:srgbClr val="5E5E5E"/>
                </a:solidFill>
              </a:rPr>
              <a:t>(</a:t>
            </a:r>
            <a:r>
              <a:rPr lang="el-GR" sz="3200" spc="0" dirty="0">
                <a:solidFill>
                  <a:srgbClr val="6C6C6C"/>
                </a:solidFill>
              </a:rPr>
              <a:t>έχει σταλεί στη Νομική Υπηρεσία</a:t>
            </a:r>
            <a:r>
              <a:rPr lang="el-GR" sz="3200" spc="0" dirty="0">
                <a:solidFill>
                  <a:srgbClr val="5E5E5E"/>
                </a:solidFill>
              </a:rPr>
              <a:t>)</a:t>
            </a:r>
          </a:p>
          <a:p>
            <a:pPr marL="432000" indent="-432000">
              <a:lnSpc>
                <a:spcPct val="120000"/>
              </a:lnSpc>
              <a:spcBef>
                <a:spcPts val="1200"/>
              </a:spcBef>
              <a:buClr>
                <a:srgbClr val="2F7788"/>
              </a:buClr>
              <a:buSzPct val="120000"/>
              <a:buFont typeface="Arial" panose="020B0604020202020204" pitchFamily="34" charset="0"/>
              <a:buChar char="•"/>
            </a:pPr>
            <a:r>
              <a:rPr lang="el-GR" sz="3200" b="1" i="0" kern="0" spc="0" dirty="0">
                <a:solidFill>
                  <a:srgbClr val="2F7788"/>
                </a:solidFill>
              </a:rPr>
              <a:t>Έλεγχο του Καπνίσματος Νόμος του 2023 </a:t>
            </a:r>
            <a:br>
              <a:rPr lang="el-GR" sz="3200" b="1" i="0" kern="0" spc="0" dirty="0">
                <a:solidFill>
                  <a:srgbClr val="2F7788"/>
                </a:solidFill>
              </a:rPr>
            </a:br>
            <a:r>
              <a:rPr lang="el-GR" sz="3200" spc="0" dirty="0">
                <a:solidFill>
                  <a:srgbClr val="5E5E5E"/>
                </a:solidFill>
              </a:rPr>
              <a:t>(αναμένεται η ψήφιση από την </a:t>
            </a:r>
            <a:r>
              <a:rPr lang="el-GR" sz="3200" spc="0" dirty="0" err="1">
                <a:solidFill>
                  <a:srgbClr val="5E5E5E"/>
                </a:solidFill>
              </a:rPr>
              <a:t>ΒτΑ</a:t>
            </a:r>
            <a:r>
              <a:rPr lang="el-GR" sz="3200" spc="0" dirty="0">
                <a:solidFill>
                  <a:srgbClr val="5E5E5E"/>
                </a:solidFill>
              </a:rPr>
              <a:t>)</a:t>
            </a:r>
          </a:p>
          <a:p>
            <a:pPr marL="432000" indent="-432000">
              <a:lnSpc>
                <a:spcPct val="120000"/>
              </a:lnSpc>
              <a:spcBef>
                <a:spcPts val="1200"/>
              </a:spcBef>
              <a:buClr>
                <a:srgbClr val="2F7788"/>
              </a:buClr>
              <a:buSzPct val="120000"/>
              <a:buFont typeface="Arial" panose="020B0604020202020204" pitchFamily="34" charset="0"/>
              <a:buChar char="•"/>
            </a:pPr>
            <a:r>
              <a:rPr lang="el-GR" sz="3200" b="1" i="0" kern="0" spc="0" dirty="0">
                <a:solidFill>
                  <a:srgbClr val="2F7788"/>
                </a:solidFill>
              </a:rPr>
              <a:t>Ποιότητα του Νερού Ανθρώπινης Κατανάλωσης</a:t>
            </a:r>
          </a:p>
          <a:p>
            <a:pPr>
              <a:lnSpc>
                <a:spcPct val="120000"/>
              </a:lnSpc>
              <a:spcBef>
                <a:spcPts val="1200"/>
              </a:spcBef>
              <a:buClr>
                <a:srgbClr val="2F7788"/>
              </a:buClr>
              <a:buSzPct val="120000"/>
            </a:pPr>
            <a:r>
              <a:rPr lang="el-GR" sz="3200" spc="0" dirty="0">
                <a:solidFill>
                  <a:srgbClr val="5E5E5E"/>
                </a:solidFill>
              </a:rPr>
              <a:t>    (έχει σταλεί στη Νομική Υπηρεσία)  </a:t>
            </a:r>
            <a:endParaRPr lang="en-US" sz="3200" spc="0" dirty="0">
              <a:solidFill>
                <a:srgbClr val="5E5E5E"/>
              </a:solidFill>
            </a:endParaRPr>
          </a:p>
          <a:p>
            <a:pPr marL="457200" indent="-457200">
              <a:lnSpc>
                <a:spcPct val="120000"/>
              </a:lnSpc>
              <a:spcBef>
                <a:spcPts val="1200"/>
              </a:spcBef>
              <a:buClr>
                <a:srgbClr val="2F7788"/>
              </a:buClr>
              <a:buSzPct val="120000"/>
              <a:buFont typeface="Arial" panose="020B0604020202020204" pitchFamily="34" charset="0"/>
              <a:buChar char="•"/>
            </a:pPr>
            <a:r>
              <a:rPr lang="el-GR" sz="3200" b="1" i="0" kern="0" spc="0" dirty="0">
                <a:solidFill>
                  <a:srgbClr val="2F7788"/>
                </a:solidFill>
              </a:rPr>
              <a:t>Ιατρών Νόμος (Πειθαρχικά)</a:t>
            </a:r>
          </a:p>
          <a:p>
            <a:pPr>
              <a:lnSpc>
                <a:spcPct val="120000"/>
              </a:lnSpc>
              <a:spcBef>
                <a:spcPts val="1200"/>
              </a:spcBef>
              <a:buClr>
                <a:srgbClr val="2F7788"/>
              </a:buClr>
              <a:buSzPct val="120000"/>
            </a:pPr>
            <a:r>
              <a:rPr lang="el-GR" sz="3200" spc="0" dirty="0">
                <a:solidFill>
                  <a:srgbClr val="5E5E5E"/>
                </a:solidFill>
              </a:rPr>
              <a:t>    (έχει σταλεί στη Νομική Υπηρεσία)</a:t>
            </a:r>
          </a:p>
          <a:p>
            <a:pPr marL="457200" indent="-457200">
              <a:lnSpc>
                <a:spcPct val="120000"/>
              </a:lnSpc>
              <a:spcBef>
                <a:spcPts val="1200"/>
              </a:spcBef>
              <a:buClr>
                <a:srgbClr val="2F7788"/>
              </a:buClr>
              <a:buSzPct val="120000"/>
              <a:buFont typeface="Arial" panose="020B0604020202020204" pitchFamily="34" charset="0"/>
              <a:buChar char="•"/>
            </a:pPr>
            <a:r>
              <a:rPr lang="el-GR" sz="3200" b="1" i="0" kern="0" spc="0" dirty="0">
                <a:solidFill>
                  <a:srgbClr val="2F7788"/>
                </a:solidFill>
              </a:rPr>
              <a:t>Ιατρικώς Υποβοηθούμενη Αναπαραγωγή </a:t>
            </a:r>
          </a:p>
          <a:p>
            <a:pPr>
              <a:lnSpc>
                <a:spcPct val="120000"/>
              </a:lnSpc>
              <a:spcBef>
                <a:spcPts val="1200"/>
              </a:spcBef>
              <a:buClr>
                <a:srgbClr val="2F7788"/>
              </a:buClr>
              <a:buSzPct val="120000"/>
            </a:pPr>
            <a:r>
              <a:rPr lang="el-GR" sz="3200" spc="0" dirty="0">
                <a:solidFill>
                  <a:srgbClr val="5E5E5E"/>
                </a:solidFill>
              </a:rPr>
              <a:t>    (άρχισε η συζήτηση στη </a:t>
            </a:r>
            <a:r>
              <a:rPr lang="el-GR" sz="3200" spc="0" dirty="0" err="1">
                <a:solidFill>
                  <a:srgbClr val="5E5E5E"/>
                </a:solidFill>
              </a:rPr>
              <a:t>ΒτΑ</a:t>
            </a:r>
            <a:r>
              <a:rPr lang="el-GR" sz="3200" spc="0" dirty="0">
                <a:solidFill>
                  <a:srgbClr val="5E5E5E"/>
                </a:solidFill>
              </a:rPr>
              <a:t>)</a:t>
            </a:r>
          </a:p>
          <a:p>
            <a:pPr>
              <a:lnSpc>
                <a:spcPct val="120000"/>
              </a:lnSpc>
              <a:spcBef>
                <a:spcPts val="1200"/>
              </a:spcBef>
              <a:buClr>
                <a:srgbClr val="2F7788"/>
              </a:buClr>
              <a:buSzPct val="120000"/>
            </a:pPr>
            <a:endParaRPr lang="el-GR" sz="3200" spc="0" dirty="0">
              <a:solidFill>
                <a:srgbClr val="5E5E5E"/>
              </a:solidFill>
            </a:endParaRPr>
          </a:p>
          <a:p>
            <a:pPr marL="432000" indent="-432000">
              <a:lnSpc>
                <a:spcPct val="120000"/>
              </a:lnSpc>
              <a:spcBef>
                <a:spcPts val="1200"/>
              </a:spcBef>
              <a:buClr>
                <a:srgbClr val="2F7788"/>
              </a:buClr>
              <a:buSzPct val="120000"/>
              <a:buFont typeface="Arial" panose="020B0604020202020204" pitchFamily="34" charset="0"/>
              <a:buChar char="•"/>
            </a:pPr>
            <a:endParaRPr lang="el-GR" sz="3200" spc="0" dirty="0">
              <a:solidFill>
                <a:srgbClr val="5E5E5E"/>
              </a:solidFill>
            </a:endParaRPr>
          </a:p>
          <a:p>
            <a:pPr marL="432000" indent="-432000">
              <a:lnSpc>
                <a:spcPct val="120000"/>
              </a:lnSpc>
              <a:spcBef>
                <a:spcPts val="1200"/>
              </a:spcBef>
              <a:buClr>
                <a:srgbClr val="2F7788"/>
              </a:buClr>
              <a:buSzPct val="120000"/>
              <a:buFont typeface="Arial" panose="020B0604020202020204" pitchFamily="34" charset="0"/>
              <a:buChar char="•"/>
            </a:pPr>
            <a:endParaRPr lang="el-GR" sz="2800" spc="0" dirty="0">
              <a:solidFill>
                <a:srgbClr val="5E5E5E"/>
              </a:solidFill>
            </a:endParaRPr>
          </a:p>
          <a:p>
            <a:pPr marL="432000" indent="-432000">
              <a:lnSpc>
                <a:spcPct val="120000"/>
              </a:lnSpc>
              <a:spcBef>
                <a:spcPts val="1200"/>
              </a:spcBef>
              <a:buClr>
                <a:srgbClr val="2F7788"/>
              </a:buClr>
              <a:buSzPct val="120000"/>
              <a:buFont typeface="Arial" panose="020B0604020202020204" pitchFamily="34" charset="0"/>
              <a:buChar char="•"/>
            </a:pPr>
            <a:endParaRPr lang="el-GR" sz="3200" spc="0" dirty="0">
              <a:solidFill>
                <a:srgbClr val="5E5E5E"/>
              </a:solidFill>
            </a:endParaRPr>
          </a:p>
        </p:txBody>
      </p:sp>
      <p:sp>
        <p:nvSpPr>
          <p:cNvPr id="5" name="headline goes here goes here">
            <a:extLst>
              <a:ext uri="{FF2B5EF4-FFF2-40B4-BE49-F238E27FC236}">
                <a16:creationId xmlns:a16="http://schemas.microsoft.com/office/drawing/2014/main" id="{D5E97DA6-E49B-208C-A3E7-D0913C616654}"/>
              </a:ext>
            </a:extLst>
          </p:cNvPr>
          <p:cNvSpPr txBox="1"/>
          <p:nvPr/>
        </p:nvSpPr>
        <p:spPr>
          <a:xfrm>
            <a:off x="860929" y="562098"/>
            <a:ext cx="19513779"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endParaRPr lang="el-GR" b="0" i="1" kern="1200" cap="none" spc="150" dirty="0">
              <a:solidFill>
                <a:srgbClr val="307687"/>
              </a:solidFill>
              <a:latin typeface="Arial" panose="020B0604020202020204" pitchFamily="34" charset="0"/>
              <a:cs typeface="Arial" panose="020B0604020202020204" pitchFamily="34" charset="0"/>
            </a:endParaRPr>
          </a:p>
        </p:txBody>
      </p:sp>
      <p:sp>
        <p:nvSpPr>
          <p:cNvPr id="6" name="Subtitle here">
            <a:extLst>
              <a:ext uri="{FF2B5EF4-FFF2-40B4-BE49-F238E27FC236}">
                <a16:creationId xmlns:a16="http://schemas.microsoft.com/office/drawing/2014/main" id="{7987B217-63F7-1C77-9520-0985214357C8}"/>
              </a:ext>
            </a:extLst>
          </p:cNvPr>
          <p:cNvSpPr txBox="1"/>
          <p:nvPr/>
        </p:nvSpPr>
        <p:spPr>
          <a:xfrm>
            <a:off x="860929" y="735323"/>
            <a:ext cx="19513779" cy="872034"/>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b="1" dirty="0">
                <a:latin typeface="Arial" panose="020B0604020202020204" pitchFamily="34" charset="0"/>
                <a:cs typeface="Arial" panose="020B0604020202020204" pitchFamily="34" charset="0"/>
              </a:rPr>
              <a:t>3. Νομοθετικό πλαίσιο του τομέα της υγείας</a:t>
            </a:r>
          </a:p>
        </p:txBody>
      </p:sp>
      <p:pic>
        <p:nvPicPr>
          <p:cNvPr id="12" name="Picture 11">
            <a:extLst>
              <a:ext uri="{FF2B5EF4-FFF2-40B4-BE49-F238E27FC236}">
                <a16:creationId xmlns:a16="http://schemas.microsoft.com/office/drawing/2014/main" id="{A9926191-BA48-89E1-D966-E57376A004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9184" y="7978787"/>
            <a:ext cx="7436030" cy="4957353"/>
          </a:xfrm>
          <a:prstGeom prst="rect">
            <a:avLst/>
          </a:prstGeom>
        </p:spPr>
      </p:pic>
    </p:spTree>
    <p:extLst>
      <p:ext uri="{BB962C8B-B14F-4D97-AF65-F5344CB8AC3E}">
        <p14:creationId xmlns:p14="http://schemas.microsoft.com/office/powerpoint/2010/main" val="401489870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9B0CB-355A-55D8-B890-F00D9F0ED42A}"/>
              </a:ext>
            </a:extLst>
          </p:cNvPr>
          <p:cNvSpPr>
            <a:spLocks noGrp="1"/>
          </p:cNvSpPr>
          <p:nvPr>
            <p:ph type="title"/>
          </p:nvPr>
        </p:nvSpPr>
        <p:spPr>
          <a:xfrm>
            <a:off x="0" y="0"/>
            <a:ext cx="10039739" cy="13716000"/>
          </a:xfrm>
          <a:solidFill>
            <a:srgbClr val="0B7F93"/>
          </a:solidFill>
        </p:spPr>
        <p:txBody>
          <a:bodyPr>
            <a:normAutofit/>
          </a:bodyPr>
          <a:lstStyle/>
          <a:p>
            <a:r>
              <a:rPr lang="af-ZA" sz="5000" i="1" dirty="0">
                <a:solidFill>
                  <a:schemeClr val="bg1"/>
                </a:solidFill>
              </a:rPr>
              <a:t>2</a:t>
            </a:r>
            <a:r>
              <a:rPr lang="el-GR" sz="5000" i="1" baseline="30000" dirty="0" err="1">
                <a:solidFill>
                  <a:schemeClr val="bg1"/>
                </a:solidFill>
              </a:rPr>
              <a:t>ος</a:t>
            </a:r>
            <a:r>
              <a:rPr lang="el-GR" sz="5000" i="1" dirty="0">
                <a:solidFill>
                  <a:schemeClr val="bg1"/>
                </a:solidFill>
              </a:rPr>
              <a:t> στρατηγικός πυλώνας</a:t>
            </a:r>
            <a:br>
              <a:rPr lang="el-GR" sz="9000" i="1" dirty="0">
                <a:solidFill>
                  <a:schemeClr val="bg1"/>
                </a:solidFill>
              </a:rPr>
            </a:br>
            <a:br>
              <a:rPr lang="el-GR" sz="9000" i="1" dirty="0">
                <a:solidFill>
                  <a:schemeClr val="bg1"/>
                </a:solidFill>
              </a:rPr>
            </a:br>
            <a:r>
              <a:rPr lang="el-GR" sz="9000" i="1" dirty="0">
                <a:solidFill>
                  <a:schemeClr val="bg1"/>
                </a:solidFill>
              </a:rPr>
              <a:t>Αναβάθμιση της Ηλεκτρονικής Υγείας</a:t>
            </a:r>
            <a:r>
              <a:rPr lang="en-US" sz="9000" i="1" dirty="0">
                <a:solidFill>
                  <a:schemeClr val="bg1"/>
                </a:solidFill>
              </a:rPr>
              <a:t> </a:t>
            </a:r>
            <a:r>
              <a:rPr lang="el-GR" sz="9000" i="1" dirty="0">
                <a:solidFill>
                  <a:schemeClr val="bg1"/>
                </a:solidFill>
              </a:rPr>
              <a:t>και Προώθηση Σύγχρονων Τεχνολογιών</a:t>
            </a:r>
            <a:endParaRPr lang="en-CY" sz="9000" i="1" dirty="0">
              <a:solidFill>
                <a:schemeClr val="bg1"/>
              </a:solidFill>
            </a:endParaRPr>
          </a:p>
        </p:txBody>
      </p:sp>
      <p:pic>
        <p:nvPicPr>
          <p:cNvPr id="4" name="Image" descr="Image">
            <a:extLst>
              <a:ext uri="{FF2B5EF4-FFF2-40B4-BE49-F238E27FC236}">
                <a16:creationId xmlns:a16="http://schemas.microsoft.com/office/drawing/2014/main" id="{A774FEDB-EC6C-75F5-6FD1-BA25A55A72B9}"/>
              </a:ext>
            </a:extLst>
          </p:cNvPr>
          <p:cNvPicPr>
            <a:picLocks noChangeAspect="1"/>
          </p:cNvPicPr>
          <p:nvPr/>
        </p:nvPicPr>
        <p:blipFill>
          <a:blip r:embed="rId3"/>
          <a:stretch>
            <a:fillRect/>
          </a:stretch>
        </p:blipFill>
        <p:spPr>
          <a:xfrm>
            <a:off x="8996058" y="10370647"/>
            <a:ext cx="15700723" cy="3345352"/>
          </a:xfrm>
          <a:prstGeom prst="rect">
            <a:avLst/>
          </a:prstGeom>
          <a:ln w="12700">
            <a:miter lim="400000"/>
          </a:ln>
        </p:spPr>
      </p:pic>
      <p:sp>
        <p:nvSpPr>
          <p:cNvPr id="6" name="TextBox 5">
            <a:extLst>
              <a:ext uri="{FF2B5EF4-FFF2-40B4-BE49-F238E27FC236}">
                <a16:creationId xmlns:a16="http://schemas.microsoft.com/office/drawing/2014/main" id="{AA78CFB0-55EA-1917-D255-22BC72AFED63}"/>
              </a:ext>
            </a:extLst>
          </p:cNvPr>
          <p:cNvSpPr txBox="1"/>
          <p:nvPr/>
        </p:nvSpPr>
        <p:spPr>
          <a:xfrm>
            <a:off x="6806681" y="12297031"/>
            <a:ext cx="12381722"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dirty="0">
                <a:solidFill>
                  <a:schemeClr val="bg1"/>
                </a:solidFill>
              </a:rPr>
              <a:t>ΥΠΟΥΡΓΕΙΟ ΥΓΕΙΑΣ</a:t>
            </a:r>
          </a:p>
        </p:txBody>
      </p:sp>
      <p:pic>
        <p:nvPicPr>
          <p:cNvPr id="7" name="Picture 6">
            <a:extLst>
              <a:ext uri="{FF2B5EF4-FFF2-40B4-BE49-F238E27FC236}">
                <a16:creationId xmlns:a16="http://schemas.microsoft.com/office/drawing/2014/main" id="{520F2133-03A6-3C6C-AFD6-04AC8783CA3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039739" y="2197360"/>
            <a:ext cx="14344261" cy="8068647"/>
          </a:xfrm>
          <a:prstGeom prst="rect">
            <a:avLst/>
          </a:prstGeom>
        </p:spPr>
      </p:pic>
    </p:spTree>
    <p:extLst>
      <p:ext uri="{BB962C8B-B14F-4D97-AF65-F5344CB8AC3E}">
        <p14:creationId xmlns:p14="http://schemas.microsoft.com/office/powerpoint/2010/main" val="269351524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ΚΥΠΡΙΑΚΗ ΔΗΜΟΚΡΑΤΙΑ / ΠΝΕΥΜΑΤΙΚΑ ΔΙΚΑΙΩΜΑΤΑ 2020"/>
          <p:cNvSpPr txBox="1">
            <a:spLocks noGrp="1" noRot="1" noMove="1" noResize="1" noEditPoints="1" noAdjustHandles="1" noChangeArrowheads="1" noChangeShapeType="1"/>
          </p:cNvSpPr>
          <p:nvPr/>
        </p:nvSpPr>
        <p:spPr>
          <a:xfrm>
            <a:off x="1214909" y="12856481"/>
            <a:ext cx="4013493" cy="481328"/>
          </a:xfrm>
          <a:prstGeom prst="rect">
            <a:avLst/>
          </a:prstGeom>
          <a:ln w="12700">
            <a:miter lim="400000"/>
          </a:ln>
        </p:spPr>
        <p:txBody>
          <a:bodyPr lIns="50780" tIns="50780" rIns="50780" bIns="50780">
            <a:normAutofit/>
          </a:bodyPr>
          <a:lstStyle/>
          <a:p>
            <a:pPr algn="l">
              <a:defRPr sz="1000" b="0">
                <a:solidFill>
                  <a:srgbClr val="FFFFFF"/>
                </a:solidFill>
                <a:latin typeface="Arial" panose="020B0604020202020204"/>
                <a:ea typeface="Arial" panose="020B0604020202020204"/>
                <a:cs typeface="Arial" panose="020B0604020202020204"/>
                <a:sym typeface="Arial" panose="020B0604020202020204"/>
              </a:defRPr>
            </a:pPr>
            <a:endParaRPr sz="1000" dirty="0">
              <a:solidFill>
                <a:schemeClr val="tx1">
                  <a:lumMod val="65000"/>
                  <a:lumOff val="35000"/>
                </a:schemeClr>
              </a:solidFill>
            </a:endParaRPr>
          </a:p>
        </p:txBody>
      </p:sp>
      <p:pic>
        <p:nvPicPr>
          <p:cNvPr id="3" name="Image" descr="Image">
            <a:extLst>
              <a:ext uri="{FF2B5EF4-FFF2-40B4-BE49-F238E27FC236}">
                <a16:creationId xmlns:a16="http://schemas.microsoft.com/office/drawing/2014/main" id="{DEDD1EDE-FB0A-75AB-843C-68D38C625F77}"/>
              </a:ext>
            </a:extLst>
          </p:cNvPr>
          <p:cNvPicPr>
            <a:picLocks noGrp="1" noRot="1" noChangeAspect="1" noMove="1" noResize="1" noEditPoints="1" noAdjustHandles="1" noChangeArrowheads="1" noChangeShapeType="1" noCrop="1"/>
          </p:cNvPicPr>
          <p:nvPr/>
        </p:nvPicPr>
        <p:blipFill>
          <a:blip r:embed="rId2"/>
          <a:stretch>
            <a:fillRect/>
          </a:stretch>
        </p:blipFill>
        <p:spPr>
          <a:xfrm>
            <a:off x="8936984" y="10354105"/>
            <a:ext cx="15700723" cy="3345352"/>
          </a:xfrm>
          <a:prstGeom prst="rect">
            <a:avLst/>
          </a:prstGeom>
          <a:ln w="12700">
            <a:miter lim="400000"/>
            <a:headEnd/>
            <a:tailEnd/>
          </a:ln>
        </p:spPr>
      </p:pic>
      <p:sp>
        <p:nvSpPr>
          <p:cNvPr id="4" name="ΥΠΟΥΡΓΕΙΟ ΑΜΥΝΑΣ">
            <a:extLst>
              <a:ext uri="{FF2B5EF4-FFF2-40B4-BE49-F238E27FC236}">
                <a16:creationId xmlns:a16="http://schemas.microsoft.com/office/drawing/2014/main" id="{6EF5E474-7B8E-03DC-3C73-83B0B7D49247}"/>
              </a:ext>
            </a:extLst>
          </p:cNvPr>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ΥΓΕΙΑΣ</a:t>
            </a:r>
          </a:p>
        </p:txBody>
      </p:sp>
      <p:sp>
        <p:nvSpPr>
          <p:cNvPr id="50"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DBBA143A-198E-C999-3350-7E07C3693E8D}"/>
              </a:ext>
            </a:extLst>
          </p:cNvPr>
          <p:cNvSpPr txBox="1"/>
          <p:nvPr/>
        </p:nvSpPr>
        <p:spPr>
          <a:xfrm>
            <a:off x="429208" y="3323558"/>
            <a:ext cx="15047378" cy="639174"/>
          </a:xfrm>
          <a:prstGeom prst="rect">
            <a:avLst/>
          </a:prstGeom>
          <a:ln w="12700">
            <a:miter lim="400000"/>
          </a:ln>
        </p:spPr>
        <p:txBody>
          <a:bodyPr wrap="square" lIns="50780" tIns="50780" rIns="50780" bIns="50780" anchor="t">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spcBef>
                <a:spcPts val="2400"/>
              </a:spcBef>
              <a:buClr>
                <a:srgbClr val="2F7788"/>
              </a:buClr>
              <a:buSzPct val="120000"/>
            </a:pPr>
            <a:r>
              <a:rPr lang="af-ZA" sz="3200" b="1" i="0" dirty="0">
                <a:solidFill>
                  <a:srgbClr val="0A7F92"/>
                </a:solidFill>
                <a:latin typeface="+mj-lt"/>
              </a:rPr>
              <a:t> </a:t>
            </a:r>
            <a:r>
              <a:rPr lang="af-ZA" sz="3200" b="1" i="0" dirty="0">
                <a:solidFill>
                  <a:srgbClr val="5E5E5E"/>
                </a:solidFill>
                <a:latin typeface="+mj-lt"/>
              </a:rPr>
              <a:t>-</a:t>
            </a:r>
            <a:r>
              <a:rPr lang="af-ZA" sz="3200" i="0" dirty="0">
                <a:solidFill>
                  <a:srgbClr val="5E5E5E"/>
                </a:solidFill>
                <a:latin typeface="+mj-lt"/>
              </a:rPr>
              <a:t> </a:t>
            </a:r>
            <a:r>
              <a:rPr lang="el-GR" sz="3200" b="1" i="0" dirty="0">
                <a:solidFill>
                  <a:srgbClr val="0A7F92"/>
                </a:solidFill>
                <a:latin typeface="+mj-lt"/>
              </a:rPr>
              <a:t>Ε</a:t>
            </a:r>
            <a:r>
              <a:rPr lang="el-GR" sz="3200" b="1" i="0" kern="0" spc="0" dirty="0">
                <a:solidFill>
                  <a:srgbClr val="0A7F92"/>
                </a:solidFill>
                <a:latin typeface="+mj-lt"/>
              </a:rPr>
              <a:t>ισαγωγή ηλεκτρονικής διακυβέρνησης </a:t>
            </a:r>
            <a:r>
              <a:rPr lang="el-GR" sz="3200" b="1" i="0" kern="0" spc="0" dirty="0">
                <a:solidFill>
                  <a:srgbClr val="5E5E5E"/>
                </a:solidFill>
                <a:latin typeface="+mj-lt"/>
              </a:rPr>
              <a:t>του Υπουργείου Υγείας (</a:t>
            </a:r>
            <a:r>
              <a:rPr lang="en-US" sz="3200" b="1" i="0" dirty="0" err="1">
                <a:solidFill>
                  <a:srgbClr val="5E5E5E"/>
                </a:solidFill>
                <a:latin typeface="+mj-lt"/>
              </a:rPr>
              <a:t>eoasis</a:t>
            </a:r>
            <a:r>
              <a:rPr lang="el-GR" sz="3200" b="1" i="0" kern="0" spc="0" dirty="0">
                <a:solidFill>
                  <a:srgbClr val="5E5E5E"/>
                </a:solidFill>
                <a:latin typeface="+mj-lt"/>
              </a:rPr>
              <a:t>)</a:t>
            </a:r>
          </a:p>
        </p:txBody>
      </p:sp>
      <p:sp>
        <p:nvSpPr>
          <p:cNvPr id="7" name="01/…">
            <a:extLst>
              <a:ext uri="{FF2B5EF4-FFF2-40B4-BE49-F238E27FC236}">
                <a16:creationId xmlns:a16="http://schemas.microsoft.com/office/drawing/2014/main" id="{4807D0F1-7931-BFCF-E151-79776C92544D}"/>
              </a:ext>
            </a:extLst>
          </p:cNvPr>
          <p:cNvSpPr txBox="1"/>
          <p:nvPr/>
        </p:nvSpPr>
        <p:spPr>
          <a:xfrm>
            <a:off x="9066057" y="5360538"/>
            <a:ext cx="102615" cy="957979"/>
          </a:xfrm>
          <a:prstGeom prst="rect">
            <a:avLst/>
          </a:prstGeom>
          <a:ln w="12700">
            <a:miter lim="400000"/>
          </a:ln>
        </p:spPr>
        <p:txBody>
          <a:bodyPr wrap="none" lIns="50780" tIns="50780" rIns="50780" bIns="50780">
            <a:spAutoFit/>
          </a:bodyPr>
          <a:lstStyle/>
          <a:p>
            <a:pPr defTabSz="821055">
              <a:lnSpc>
                <a:spcPct val="160000"/>
              </a:lnSpc>
              <a:defRPr sz="4000">
                <a:solidFill>
                  <a:srgbClr val="3B8396"/>
                </a:solidFill>
                <a:latin typeface="Arial" panose="020B0604020202020204"/>
                <a:ea typeface="Arial" panose="020B0604020202020204"/>
                <a:cs typeface="Arial" panose="020B0604020202020204"/>
                <a:sym typeface="Arial" panose="020B0604020202020204"/>
              </a:defRPr>
            </a:pPr>
            <a:endParaRPr sz="4000" b="1" i="1" spc="150" dirty="0">
              <a:solidFill>
                <a:srgbClr val="307687"/>
              </a:solidFill>
              <a:latin typeface="Arial" panose="020B0604020202020204"/>
              <a:ea typeface="Arial" panose="020B0604020202020204"/>
              <a:cs typeface="Arial" panose="020B0604020202020204"/>
              <a:sym typeface="Arial" panose="020B0604020202020204"/>
            </a:endParaRPr>
          </a:p>
        </p:txBody>
      </p:sp>
      <p:sp>
        <p:nvSpPr>
          <p:cNvPr id="29"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66A33CE7-A2D7-5FD1-A76F-0879AADAD633}"/>
              </a:ext>
            </a:extLst>
          </p:cNvPr>
          <p:cNvSpPr txBox="1"/>
          <p:nvPr/>
        </p:nvSpPr>
        <p:spPr>
          <a:xfrm>
            <a:off x="5006397" y="5065879"/>
            <a:ext cx="7064259" cy="773313"/>
          </a:xfrm>
          <a:prstGeom prst="rect">
            <a:avLst/>
          </a:prstGeom>
          <a:ln w="12700">
            <a:miter lim="400000"/>
          </a:ln>
        </p:spPr>
        <p:txBody>
          <a:bodyPr wrap="square" lIns="50780" tIns="50780" rIns="50780" bIns="50780" anchor="t">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endParaRPr lang="el-GR" sz="4000" i="0" dirty="0">
              <a:solidFill>
                <a:srgbClr val="5E5E5E"/>
              </a:solidFill>
            </a:endParaRPr>
          </a:p>
        </p:txBody>
      </p:sp>
      <p:sp>
        <p:nvSpPr>
          <p:cNvPr id="31" name="Lorem ipsum dolor sit amet, consec etur adip iscin elit. Suspe disse place rat, felis in biben dum trist ique, lectu magna fini bus dolor, ut sagit tis nibh lorem in massa. In eget purus et torto lobor tis auctor non ve.">
            <a:extLst>
              <a:ext uri="{FF2B5EF4-FFF2-40B4-BE49-F238E27FC236}">
                <a16:creationId xmlns:a16="http://schemas.microsoft.com/office/drawing/2014/main" id="{0C38E874-273A-5880-3D7A-9AC2F5ECA999}"/>
              </a:ext>
            </a:extLst>
          </p:cNvPr>
          <p:cNvSpPr txBox="1"/>
          <p:nvPr/>
        </p:nvSpPr>
        <p:spPr>
          <a:xfrm>
            <a:off x="5267215" y="8782431"/>
            <a:ext cx="6640389" cy="773313"/>
          </a:xfrm>
          <a:prstGeom prst="rect">
            <a:avLst/>
          </a:prstGeom>
          <a:ln w="12700">
            <a:miter lim="400000"/>
          </a:ln>
        </p:spPr>
        <p:txBody>
          <a:bodyPr wrap="square" lIns="50780" tIns="50780" rIns="50780" bIns="50780" anchor="t">
            <a:spAutoFit/>
          </a:bodyPr>
          <a:lstStyle>
            <a:lvl1pPr algn="l" defTabSz="821690">
              <a:lnSpc>
                <a:spcPct val="130000"/>
              </a:lnSpc>
              <a:defRPr sz="2500" b="0" i="1">
                <a:solidFill>
                  <a:srgbClr val="35332E"/>
                </a:solidFill>
                <a:latin typeface="Arial" panose="020B0604020202020204"/>
                <a:ea typeface="Arial" panose="020B0604020202020204"/>
                <a:cs typeface="Arial" panose="020B0604020202020204"/>
                <a:sym typeface="Arial" panose="020B0604020202020204"/>
              </a:defRPr>
            </a:lvl1pPr>
          </a:lstStyle>
          <a:p>
            <a:pPr>
              <a:lnSpc>
                <a:spcPct val="120000"/>
              </a:lnSpc>
            </a:pPr>
            <a:endParaRPr lang="el-GR" sz="4000" i="0" dirty="0">
              <a:solidFill>
                <a:srgbClr val="5E5E5E"/>
              </a:solidFill>
            </a:endParaRPr>
          </a:p>
        </p:txBody>
      </p:sp>
      <p:sp>
        <p:nvSpPr>
          <p:cNvPr id="20" name="headline goes here goes here">
            <a:extLst>
              <a:ext uri="{FF2B5EF4-FFF2-40B4-BE49-F238E27FC236}">
                <a16:creationId xmlns:a16="http://schemas.microsoft.com/office/drawing/2014/main" id="{9990DB84-D9CE-5763-BEBB-EF2BB5E893AA}"/>
              </a:ext>
            </a:extLst>
          </p:cNvPr>
          <p:cNvSpPr txBox="1"/>
          <p:nvPr/>
        </p:nvSpPr>
        <p:spPr>
          <a:xfrm>
            <a:off x="429208" y="1574457"/>
            <a:ext cx="22303200"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sz="4000" i="1" dirty="0" err="1">
                <a:solidFill>
                  <a:srgbClr val="0A7F93"/>
                </a:solidFill>
                <a:latin typeface="Arial" panose="020B0604020202020204" pitchFamily="34" charset="0"/>
                <a:cs typeface="Arial" panose="020B0604020202020204" pitchFamily="34" charset="0"/>
              </a:rPr>
              <a:t>αναβαθμιση</a:t>
            </a:r>
            <a:r>
              <a:rPr lang="el-GR" sz="4000" i="1" dirty="0">
                <a:solidFill>
                  <a:srgbClr val="0A7F93"/>
                </a:solidFill>
                <a:latin typeface="Arial" panose="020B0604020202020204" pitchFamily="34" charset="0"/>
                <a:cs typeface="Arial" panose="020B0604020202020204" pitchFamily="34" charset="0"/>
              </a:rPr>
              <a:t> της </a:t>
            </a:r>
            <a:r>
              <a:rPr lang="el-GR" sz="4000" i="1" dirty="0" err="1">
                <a:solidFill>
                  <a:srgbClr val="0A7F93"/>
                </a:solidFill>
                <a:latin typeface="Arial" panose="020B0604020202020204" pitchFamily="34" charset="0"/>
                <a:cs typeface="Arial" panose="020B0604020202020204" pitchFamily="34" charset="0"/>
              </a:rPr>
              <a:t>ηλεκτρονικησ</a:t>
            </a:r>
            <a:r>
              <a:rPr lang="el-GR" sz="4000" i="1" dirty="0">
                <a:solidFill>
                  <a:srgbClr val="0A7F93"/>
                </a:solidFill>
                <a:latin typeface="Arial" panose="020B0604020202020204" pitchFamily="34" charset="0"/>
                <a:cs typeface="Arial" panose="020B0604020202020204" pitchFamily="34" charset="0"/>
              </a:rPr>
              <a:t> </a:t>
            </a:r>
            <a:r>
              <a:rPr lang="el-GR" sz="4000" i="1" dirty="0" err="1">
                <a:solidFill>
                  <a:srgbClr val="0A7F93"/>
                </a:solidFill>
                <a:latin typeface="Arial" panose="020B0604020202020204" pitchFamily="34" charset="0"/>
                <a:cs typeface="Arial" panose="020B0604020202020204" pitchFamily="34" charset="0"/>
              </a:rPr>
              <a:t>υγειασ</a:t>
            </a:r>
            <a:r>
              <a:rPr lang="el-GR" sz="4000" i="1" dirty="0">
                <a:solidFill>
                  <a:srgbClr val="0A7F93"/>
                </a:solidFill>
                <a:latin typeface="Arial" panose="020B0604020202020204" pitchFamily="34" charset="0"/>
                <a:cs typeface="Arial" panose="020B0604020202020204" pitchFamily="34" charset="0"/>
              </a:rPr>
              <a:t> ΚΑΙ ΠΡΟΩΘΗΣΗ ΣΥΓΧΡΟΝΩΝ ΤΕΧΝΟΛΟΓΙΩΝ </a:t>
            </a:r>
            <a:endParaRPr lang="el-GR" b="0" i="1" kern="1200" cap="none" spc="150" dirty="0">
              <a:solidFill>
                <a:srgbClr val="0A7F93"/>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5FEA30C-0074-32BC-0E74-7501F85B72D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6577102" y="3174806"/>
            <a:ext cx="6584933" cy="7179299"/>
          </a:xfrm>
          <a:prstGeom prst="rect">
            <a:avLst/>
          </a:prstGeom>
        </p:spPr>
      </p:pic>
      <p:sp>
        <p:nvSpPr>
          <p:cNvPr id="12" name="TextBox 11">
            <a:extLst>
              <a:ext uri="{FF2B5EF4-FFF2-40B4-BE49-F238E27FC236}">
                <a16:creationId xmlns:a16="http://schemas.microsoft.com/office/drawing/2014/main" id="{354DCF2E-0ED4-34AC-EB15-D8E54944723C}"/>
              </a:ext>
            </a:extLst>
          </p:cNvPr>
          <p:cNvSpPr txBox="1"/>
          <p:nvPr/>
        </p:nvSpPr>
        <p:spPr>
          <a:xfrm>
            <a:off x="429208" y="4955995"/>
            <a:ext cx="15047379" cy="18108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lnSpc>
                <a:spcPct val="120000"/>
              </a:lnSpc>
              <a:buClr>
                <a:srgbClr val="2F7788"/>
              </a:buClr>
              <a:buSzPct val="120000"/>
            </a:pPr>
            <a:r>
              <a:rPr lang="af-ZA" sz="3200" i="0" dirty="0">
                <a:solidFill>
                  <a:srgbClr val="5E5E5E"/>
                </a:solidFill>
              </a:rPr>
              <a:t>- </a:t>
            </a:r>
            <a:r>
              <a:rPr lang="el-GR" sz="3200" i="0" dirty="0">
                <a:solidFill>
                  <a:srgbClr val="5E5E5E"/>
                </a:solidFill>
              </a:rPr>
              <a:t>Εφαρμογή</a:t>
            </a:r>
            <a:r>
              <a:rPr lang="el-GR" sz="3200" i="0" kern="0" spc="0" dirty="0">
                <a:solidFill>
                  <a:srgbClr val="5E5E5E"/>
                </a:solidFill>
              </a:rPr>
              <a:t> </a:t>
            </a:r>
            <a:r>
              <a:rPr lang="el-GR" sz="3200" i="0" kern="0" spc="0" dirty="0">
                <a:solidFill>
                  <a:srgbClr val="0A7F93"/>
                </a:solidFill>
              </a:rPr>
              <a:t>Εθνικού Ηλεκτρονικού Φακέλου Υγείας του Πολίτη </a:t>
            </a:r>
            <a:r>
              <a:rPr lang="el-GR" sz="3200" i="0" kern="0" spc="0" dirty="0">
                <a:solidFill>
                  <a:srgbClr val="5E5E5E"/>
                </a:solidFill>
              </a:rPr>
              <a:t>και δημιουργία της </a:t>
            </a:r>
            <a:r>
              <a:rPr lang="el-GR" sz="3200" i="0" kern="0" spc="0" dirty="0">
                <a:solidFill>
                  <a:srgbClr val="0A7F93"/>
                </a:solidFill>
              </a:rPr>
              <a:t>Εθνικής Τράπεζας Ηλεκτρονικής Υγείας </a:t>
            </a:r>
            <a:r>
              <a:rPr lang="el-GR" sz="3200" i="0" kern="0" spc="0" dirty="0">
                <a:solidFill>
                  <a:srgbClr val="5E5E5E"/>
                </a:solidFill>
              </a:rPr>
              <a:t>από την </a:t>
            </a:r>
            <a:r>
              <a:rPr lang="el-GR" sz="3200" b="1" i="0" kern="0" spc="0" dirty="0">
                <a:solidFill>
                  <a:srgbClr val="5E5E5E"/>
                </a:solidFill>
              </a:rPr>
              <a:t>Εθνική Αρχή Ηλεκτρονικής Υγείας</a:t>
            </a:r>
            <a:endParaRPr lang="el-GR" sz="3200" i="0" kern="0" spc="0" dirty="0">
              <a:solidFill>
                <a:srgbClr val="5E5E5E"/>
              </a:solidFill>
            </a:endParaRPr>
          </a:p>
        </p:txBody>
      </p:sp>
      <p:sp>
        <p:nvSpPr>
          <p:cNvPr id="14" name="TextBox 13">
            <a:extLst>
              <a:ext uri="{FF2B5EF4-FFF2-40B4-BE49-F238E27FC236}">
                <a16:creationId xmlns:a16="http://schemas.microsoft.com/office/drawing/2014/main" id="{D6C64ABE-1042-95E1-AD3C-A36B32B82A8F}"/>
              </a:ext>
            </a:extLst>
          </p:cNvPr>
          <p:cNvSpPr txBox="1"/>
          <p:nvPr/>
        </p:nvSpPr>
        <p:spPr>
          <a:xfrm>
            <a:off x="429208" y="7581557"/>
            <a:ext cx="15320865" cy="48762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lnSpc>
                <a:spcPct val="120000"/>
              </a:lnSpc>
              <a:spcBef>
                <a:spcPts val="2400"/>
              </a:spcBef>
              <a:buClr>
                <a:srgbClr val="2F7788"/>
              </a:buClr>
              <a:buSzPct val="120000"/>
            </a:pPr>
            <a:r>
              <a:rPr lang="af-ZA" sz="3200" i="0" kern="0" spc="0" dirty="0">
                <a:solidFill>
                  <a:srgbClr val="696969"/>
                </a:solidFill>
              </a:rPr>
              <a:t>- </a:t>
            </a:r>
            <a:r>
              <a:rPr lang="el-GR" sz="3200" i="0" kern="0" spc="0" dirty="0">
                <a:solidFill>
                  <a:srgbClr val="696969"/>
                </a:solidFill>
              </a:rPr>
              <a:t>Προώθηση</a:t>
            </a:r>
            <a:r>
              <a:rPr lang="el-GR" sz="3200" i="0" kern="0" spc="0" dirty="0">
                <a:solidFill>
                  <a:srgbClr val="5E5E5E"/>
                </a:solidFill>
              </a:rPr>
              <a:t> </a:t>
            </a:r>
            <a:r>
              <a:rPr lang="el-GR" sz="3200" b="1" i="0" kern="0" spc="0" dirty="0">
                <a:solidFill>
                  <a:srgbClr val="0A7F92"/>
                </a:solidFill>
              </a:rPr>
              <a:t>εφαρμογής υπηρεσιών υγείας σε κινητές συσκευές σε εθνικό επίπεδο για τους Κύπριους πολίτες (</a:t>
            </a:r>
            <a:r>
              <a:rPr lang="el-GR" sz="3200" b="1" i="0" kern="0" spc="0" dirty="0" err="1">
                <a:solidFill>
                  <a:srgbClr val="0A7F92"/>
                </a:solidFill>
              </a:rPr>
              <a:t>myHealth@cy</a:t>
            </a:r>
            <a:r>
              <a:rPr lang="el-GR" sz="3200" b="1" i="0" kern="0" spc="0" dirty="0">
                <a:solidFill>
                  <a:srgbClr val="0A7F92"/>
                </a:solidFill>
              </a:rPr>
              <a:t>) </a:t>
            </a:r>
            <a:r>
              <a:rPr lang="el-GR" sz="3200" i="0" kern="0" spc="0" dirty="0">
                <a:solidFill>
                  <a:srgbClr val="5E5E5E"/>
                </a:solidFill>
              </a:rPr>
              <a:t>με στόχο την πρόσβαση και</a:t>
            </a:r>
            <a:r>
              <a:rPr lang="en-US" sz="3200" dirty="0">
                <a:solidFill>
                  <a:srgbClr val="5E5E5E"/>
                </a:solidFill>
              </a:rPr>
              <a:t> </a:t>
            </a:r>
            <a:r>
              <a:rPr lang="el-GR" sz="3200" i="0" kern="0" spc="0" dirty="0">
                <a:solidFill>
                  <a:srgbClr val="5E5E5E"/>
                </a:solidFill>
              </a:rPr>
              <a:t>τον έλεγχο του πολίτη στα ιατρικά του δεδομένα</a:t>
            </a:r>
            <a:endParaRPr lang="el-GR" sz="3200" dirty="0">
              <a:solidFill>
                <a:srgbClr val="5E5E5E"/>
              </a:solidFill>
            </a:endParaRPr>
          </a:p>
          <a:p>
            <a:pPr algn="l">
              <a:lnSpc>
                <a:spcPct val="120000"/>
              </a:lnSpc>
              <a:spcBef>
                <a:spcPts val="2400"/>
              </a:spcBef>
              <a:buClr>
                <a:srgbClr val="2F7788"/>
              </a:buClr>
              <a:buSzPct val="120000"/>
            </a:pPr>
            <a:endParaRPr lang="en-US" sz="2000" i="0" kern="0" spc="0" dirty="0">
              <a:solidFill>
                <a:srgbClr val="5E5E5E"/>
              </a:solidFill>
            </a:endParaRPr>
          </a:p>
          <a:p>
            <a:pPr algn="l">
              <a:lnSpc>
                <a:spcPct val="120000"/>
              </a:lnSpc>
              <a:spcBef>
                <a:spcPts val="2400"/>
              </a:spcBef>
              <a:buClr>
                <a:srgbClr val="2F7788"/>
              </a:buClr>
              <a:buSzPct val="120000"/>
            </a:pPr>
            <a:r>
              <a:rPr lang="en-US" sz="3200" dirty="0">
                <a:solidFill>
                  <a:srgbClr val="5E5E5E"/>
                </a:solidFill>
              </a:rPr>
              <a:t>-</a:t>
            </a:r>
            <a:r>
              <a:rPr lang="el-GR" sz="3200" dirty="0">
                <a:solidFill>
                  <a:srgbClr val="5E5E5E"/>
                </a:solidFill>
              </a:rPr>
              <a:t>Προώθηση </a:t>
            </a:r>
            <a:r>
              <a:rPr lang="el-GR" sz="3200" dirty="0">
                <a:solidFill>
                  <a:srgbClr val="0A7F93"/>
                </a:solidFill>
              </a:rPr>
              <a:t>διασυνοριακών υπηρεσιών υγείας </a:t>
            </a:r>
            <a:r>
              <a:rPr lang="el-GR" sz="3200" dirty="0">
                <a:solidFill>
                  <a:srgbClr val="5E5E5E"/>
                </a:solidFill>
              </a:rPr>
              <a:t>σε ευρωπαϊκό επίπεδο μέσω Εθνικού Σημείου Επαφής για την Ηλεκτρονική Υγεία </a:t>
            </a:r>
            <a:endParaRPr lang="en-US" sz="3200" dirty="0">
              <a:solidFill>
                <a:srgbClr val="5E5E5E"/>
              </a:solidFill>
            </a:endParaRPr>
          </a:p>
          <a:p>
            <a:pPr algn="l">
              <a:lnSpc>
                <a:spcPct val="120000"/>
              </a:lnSpc>
              <a:spcBef>
                <a:spcPts val="2400"/>
              </a:spcBef>
              <a:buClr>
                <a:srgbClr val="2F7788"/>
              </a:buClr>
              <a:buSzPct val="120000"/>
            </a:pPr>
            <a:endParaRPr lang="el-GR" sz="3200" i="0" kern="0" spc="0" dirty="0">
              <a:solidFill>
                <a:srgbClr val="5E5E5E"/>
              </a:solidFill>
            </a:endParaRPr>
          </a:p>
        </p:txBody>
      </p:sp>
    </p:spTree>
    <p:extLst>
      <p:ext uri="{BB962C8B-B14F-4D97-AF65-F5344CB8AC3E}">
        <p14:creationId xmlns:p14="http://schemas.microsoft.com/office/powerpoint/2010/main" val="92788565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2777A-FCB9-2AC5-6BDA-11DA6A80BA31}"/>
              </a:ext>
            </a:extLst>
          </p:cNvPr>
          <p:cNvSpPr>
            <a:spLocks noGrp="1"/>
          </p:cNvSpPr>
          <p:nvPr>
            <p:ph type="title"/>
          </p:nvPr>
        </p:nvSpPr>
        <p:spPr>
          <a:xfrm>
            <a:off x="2584938" y="386862"/>
            <a:ext cx="20021062" cy="8795238"/>
          </a:xfrm>
        </p:spPr>
        <p:txBody>
          <a:bodyPr>
            <a:normAutofit/>
          </a:bodyPr>
          <a:lstStyle/>
          <a:p>
            <a:r>
              <a:rPr lang="el-GR" sz="4000" dirty="0">
                <a:latin typeface="Arial" panose="020B0604020202020204" pitchFamily="34" charset="0"/>
                <a:cs typeface="Arial" panose="020B0604020202020204" pitchFamily="34" charset="0"/>
              </a:rPr>
              <a:t> </a:t>
            </a:r>
            <a:br>
              <a:rPr lang="el-GR" sz="4000" dirty="0">
                <a:latin typeface="Arial" panose="020B0604020202020204" pitchFamily="34" charset="0"/>
                <a:cs typeface="Arial" panose="020B0604020202020204" pitchFamily="34" charset="0"/>
              </a:rPr>
            </a:br>
            <a:br>
              <a:rPr lang="el-GR" sz="4000" dirty="0">
                <a:latin typeface="Arial" panose="020B0604020202020204" pitchFamily="34" charset="0"/>
                <a:cs typeface="Arial" panose="020B0604020202020204" pitchFamily="34" charset="0"/>
              </a:rPr>
            </a:br>
            <a:r>
              <a:rPr lang="el-GR" sz="4000" dirty="0">
                <a:latin typeface="Arial" panose="020B0604020202020204" pitchFamily="34" charset="0"/>
                <a:cs typeface="Arial" panose="020B0604020202020204" pitchFamily="34" charset="0"/>
              </a:rPr>
              <a:t>   </a:t>
            </a:r>
            <a:endParaRPr lang="en-CY" sz="4000" dirty="0">
              <a:latin typeface="Arial" panose="020B0604020202020204" pitchFamily="34" charset="0"/>
              <a:cs typeface="Arial" panose="020B0604020202020204" pitchFamily="34" charset="0"/>
            </a:endParaRPr>
          </a:p>
        </p:txBody>
      </p:sp>
      <p:pic>
        <p:nvPicPr>
          <p:cNvPr id="5" name="Image" descr="Image">
            <a:extLst>
              <a:ext uri="{FF2B5EF4-FFF2-40B4-BE49-F238E27FC236}">
                <a16:creationId xmlns:a16="http://schemas.microsoft.com/office/drawing/2014/main" id="{AB6C97FE-494E-3D11-A479-B2874A4EA277}"/>
              </a:ext>
            </a:extLst>
          </p:cNvPr>
          <p:cNvPicPr>
            <a:picLocks noChangeAspect="1"/>
          </p:cNvPicPr>
          <p:nvPr/>
        </p:nvPicPr>
        <p:blipFill>
          <a:blip r:embed="rId2"/>
          <a:stretch>
            <a:fillRect/>
          </a:stretch>
        </p:blipFill>
        <p:spPr>
          <a:xfrm>
            <a:off x="8930525" y="9735648"/>
            <a:ext cx="15700723" cy="3345352"/>
          </a:xfrm>
          <a:prstGeom prst="rect">
            <a:avLst/>
          </a:prstGeom>
          <a:ln w="12700">
            <a:miter lim="400000"/>
          </a:ln>
        </p:spPr>
      </p:pic>
      <p:sp>
        <p:nvSpPr>
          <p:cNvPr id="7" name="TextBox 6">
            <a:extLst>
              <a:ext uri="{FF2B5EF4-FFF2-40B4-BE49-F238E27FC236}">
                <a16:creationId xmlns:a16="http://schemas.microsoft.com/office/drawing/2014/main" id="{74752433-3581-E063-C4B7-7A0F90DCC847}"/>
              </a:ext>
            </a:extLst>
          </p:cNvPr>
          <p:cNvSpPr txBox="1"/>
          <p:nvPr/>
        </p:nvSpPr>
        <p:spPr>
          <a:xfrm>
            <a:off x="6702162" y="11741549"/>
            <a:ext cx="12194930"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dirty="0">
                <a:solidFill>
                  <a:schemeClr val="bg1"/>
                </a:solidFill>
              </a:rPr>
              <a:t>ΥΠΟΥΡΓΕΙΟ ΥΓΕΙΑΣ</a:t>
            </a:r>
          </a:p>
        </p:txBody>
      </p:sp>
      <p:graphicFrame>
        <p:nvGraphicFramePr>
          <p:cNvPr id="8" name="Table 7">
            <a:extLst>
              <a:ext uri="{FF2B5EF4-FFF2-40B4-BE49-F238E27FC236}">
                <a16:creationId xmlns:a16="http://schemas.microsoft.com/office/drawing/2014/main" id="{6633622D-1DE2-4CD9-FB84-40D0EB2DF926}"/>
              </a:ext>
            </a:extLst>
          </p:cNvPr>
          <p:cNvGraphicFramePr>
            <a:graphicFrameLocks noGrp="1"/>
          </p:cNvGraphicFramePr>
          <p:nvPr>
            <p:extLst>
              <p:ext uri="{D42A27DB-BD31-4B8C-83A1-F6EECF244321}">
                <p14:modId xmlns:p14="http://schemas.microsoft.com/office/powerpoint/2010/main" val="2383859493"/>
              </p:ext>
            </p:extLst>
          </p:nvPr>
        </p:nvGraphicFramePr>
        <p:xfrm>
          <a:off x="1138335" y="1698171"/>
          <a:ext cx="18679884" cy="8269380"/>
        </p:xfrm>
        <a:graphic>
          <a:graphicData uri="http://schemas.openxmlformats.org/drawingml/2006/table">
            <a:tbl>
              <a:tblPr firstRow="1" bandRow="1">
                <a:tableStyleId>{5940675A-B579-460E-94D1-54222C63F5DA}</a:tableStyleId>
              </a:tblPr>
              <a:tblGrid>
                <a:gridCol w="4669971">
                  <a:extLst>
                    <a:ext uri="{9D8B030D-6E8A-4147-A177-3AD203B41FA5}">
                      <a16:colId xmlns:a16="http://schemas.microsoft.com/office/drawing/2014/main" val="2509069503"/>
                    </a:ext>
                  </a:extLst>
                </a:gridCol>
                <a:gridCol w="4669971">
                  <a:extLst>
                    <a:ext uri="{9D8B030D-6E8A-4147-A177-3AD203B41FA5}">
                      <a16:colId xmlns:a16="http://schemas.microsoft.com/office/drawing/2014/main" val="3275385155"/>
                    </a:ext>
                  </a:extLst>
                </a:gridCol>
                <a:gridCol w="4669971">
                  <a:extLst>
                    <a:ext uri="{9D8B030D-6E8A-4147-A177-3AD203B41FA5}">
                      <a16:colId xmlns:a16="http://schemas.microsoft.com/office/drawing/2014/main" val="801684977"/>
                    </a:ext>
                  </a:extLst>
                </a:gridCol>
                <a:gridCol w="4669971">
                  <a:extLst>
                    <a:ext uri="{9D8B030D-6E8A-4147-A177-3AD203B41FA5}">
                      <a16:colId xmlns:a16="http://schemas.microsoft.com/office/drawing/2014/main" val="3850480450"/>
                    </a:ext>
                  </a:extLst>
                </a:gridCol>
              </a:tblGrid>
              <a:tr h="1313499">
                <a:tc>
                  <a:txBody>
                    <a:bodyPr/>
                    <a:lstStyle/>
                    <a:p>
                      <a:endParaRPr lang="en-CY" dirty="0"/>
                    </a:p>
                  </a:txBody>
                  <a:tcPr/>
                </a:tc>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lang="af-ZA" sz="3000" b="1" dirty="0">
                        <a:solidFill>
                          <a:srgbClr val="0A7F92"/>
                        </a:solidFill>
                        <a:latin typeface="+mj-lt"/>
                      </a:endParaRPr>
                    </a:p>
                    <a:p>
                      <a:pPr marL="0" marR="0" lvl="0" indent="0" algn="ctr" defTabSz="825500" eaLnBrk="1" fontAlgn="auto" latinLnBrk="0" hangingPunct="1">
                        <a:lnSpc>
                          <a:spcPct val="100000"/>
                        </a:lnSpc>
                        <a:spcBef>
                          <a:spcPts val="0"/>
                        </a:spcBef>
                        <a:spcAft>
                          <a:spcPts val="0"/>
                        </a:spcAft>
                        <a:buClrTx/>
                        <a:buSzTx/>
                        <a:buFontTx/>
                        <a:buNone/>
                        <a:tabLst/>
                        <a:defRPr/>
                      </a:pPr>
                      <a:r>
                        <a:rPr lang="el-GR" sz="3200" b="1" dirty="0">
                          <a:solidFill>
                            <a:srgbClr val="0A7F92"/>
                          </a:solidFill>
                          <a:latin typeface="+mj-lt"/>
                        </a:rPr>
                        <a:t>2024</a:t>
                      </a:r>
                      <a:r>
                        <a:rPr lang="af-ZA" sz="3200" b="1" dirty="0">
                          <a:solidFill>
                            <a:srgbClr val="0A7F92"/>
                          </a:solidFill>
                          <a:latin typeface="+mj-lt"/>
                        </a:rPr>
                        <a:t> </a:t>
                      </a:r>
                      <a:r>
                        <a:rPr lang="af-ZA" sz="3200" b="1" dirty="0">
                          <a:solidFill>
                            <a:srgbClr val="0A7F92"/>
                          </a:solidFill>
                          <a:latin typeface="+mj-lt"/>
                          <a:cs typeface="Calibri Light" panose="020F0302020204030204" pitchFamily="34" charset="0"/>
                        </a:rPr>
                        <a:t>(€</a:t>
                      </a:r>
                      <a:r>
                        <a:rPr lang="af-ZA" sz="3200" b="1" dirty="0">
                          <a:solidFill>
                            <a:srgbClr val="0A7F92"/>
                          </a:solidFill>
                          <a:latin typeface="+mj-lt"/>
                        </a:rPr>
                        <a:t>)</a:t>
                      </a:r>
                      <a:endParaRPr lang="en-CY" sz="3200" b="1" dirty="0">
                        <a:solidFill>
                          <a:srgbClr val="0A7F92"/>
                        </a:solidFill>
                        <a:latin typeface="+mj-lt"/>
                      </a:endParaRPr>
                    </a:p>
                  </a:txBody>
                  <a:tcPr/>
                </a:tc>
                <a:tc>
                  <a:txBody>
                    <a:bodyPr/>
                    <a:lstStyle/>
                    <a:p>
                      <a:endParaRPr lang="af-ZA" sz="3000" b="1" dirty="0">
                        <a:solidFill>
                          <a:srgbClr val="0A7F92"/>
                        </a:solidFill>
                        <a:latin typeface="+mj-lt"/>
                      </a:endParaRPr>
                    </a:p>
                    <a:p>
                      <a:r>
                        <a:rPr lang="el-GR" sz="3200" b="1" dirty="0">
                          <a:solidFill>
                            <a:srgbClr val="0A7F92"/>
                          </a:solidFill>
                          <a:latin typeface="+mj-lt"/>
                        </a:rPr>
                        <a:t>2023</a:t>
                      </a:r>
                      <a:r>
                        <a:rPr lang="af-ZA" sz="3200" b="1" dirty="0">
                          <a:solidFill>
                            <a:srgbClr val="0A7F92"/>
                          </a:solidFill>
                          <a:latin typeface="+mj-lt"/>
                        </a:rPr>
                        <a:t> </a:t>
                      </a:r>
                      <a:r>
                        <a:rPr lang="af-ZA" sz="3200" b="1" dirty="0">
                          <a:solidFill>
                            <a:srgbClr val="0A7F92"/>
                          </a:solidFill>
                          <a:latin typeface="+mj-lt"/>
                          <a:cs typeface="Calibri Light" panose="020F0302020204030204" pitchFamily="34" charset="0"/>
                        </a:rPr>
                        <a:t>(€</a:t>
                      </a:r>
                      <a:r>
                        <a:rPr lang="af-ZA" sz="3200" b="1" dirty="0">
                          <a:solidFill>
                            <a:srgbClr val="0A7F92"/>
                          </a:solidFill>
                          <a:latin typeface="+mj-lt"/>
                        </a:rPr>
                        <a:t>)</a:t>
                      </a:r>
                      <a:endParaRPr lang="en-CY" sz="3200" b="1" dirty="0">
                        <a:solidFill>
                          <a:srgbClr val="0A7F92"/>
                        </a:solidFill>
                        <a:latin typeface="+mj-lt"/>
                      </a:endParaRPr>
                    </a:p>
                  </a:txBody>
                  <a:tcPr/>
                </a:tc>
                <a:tc>
                  <a:txBody>
                    <a:bodyPr/>
                    <a:lstStyle/>
                    <a:p>
                      <a:endParaRPr lang="el-GR" sz="3000" b="1" dirty="0">
                        <a:solidFill>
                          <a:srgbClr val="0A7F92"/>
                        </a:solidFill>
                        <a:latin typeface="+mj-lt"/>
                      </a:endParaRPr>
                    </a:p>
                    <a:p>
                      <a:r>
                        <a:rPr lang="el-GR" sz="3200" b="1" dirty="0">
                          <a:solidFill>
                            <a:srgbClr val="0A7F92"/>
                          </a:solidFill>
                          <a:latin typeface="+mj-lt"/>
                        </a:rPr>
                        <a:t>Ποσοστό Αύξησης (%)</a:t>
                      </a:r>
                      <a:endParaRPr lang="en-CY" sz="3200" b="1" dirty="0">
                        <a:solidFill>
                          <a:srgbClr val="0A7F92"/>
                        </a:solidFill>
                        <a:latin typeface="+mj-lt"/>
                      </a:endParaRPr>
                    </a:p>
                  </a:txBody>
                  <a:tcPr/>
                </a:tc>
                <a:extLst>
                  <a:ext uri="{0D108BD9-81ED-4DB2-BD59-A6C34878D82A}">
                    <a16:rowId xmlns:a16="http://schemas.microsoft.com/office/drawing/2014/main" val="1978593604"/>
                  </a:ext>
                </a:extLst>
              </a:tr>
              <a:tr h="2388181">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lang="af-ZA" sz="3000" b="1" i="1" dirty="0">
                        <a:solidFill>
                          <a:srgbClr val="0A7F93"/>
                        </a:solidFill>
                        <a:latin typeface="Arial" panose="020B0604020202020204" pitchFamily="34" charset="0"/>
                        <a:cs typeface="Arial" panose="020B0604020202020204" pitchFamily="34" charset="0"/>
                      </a:endParaRPr>
                    </a:p>
                    <a:p>
                      <a:pPr marL="0" marR="0" lvl="0" indent="0" algn="ctr" defTabSz="825500" eaLnBrk="1" fontAlgn="auto" latinLnBrk="0" hangingPunct="1">
                        <a:lnSpc>
                          <a:spcPct val="100000"/>
                        </a:lnSpc>
                        <a:spcBef>
                          <a:spcPts val="0"/>
                        </a:spcBef>
                        <a:spcAft>
                          <a:spcPts val="0"/>
                        </a:spcAft>
                        <a:buClrTx/>
                        <a:buSzTx/>
                        <a:buFontTx/>
                        <a:buNone/>
                        <a:tabLst/>
                        <a:defRPr/>
                      </a:pPr>
                      <a:endParaRPr lang="el-GR" sz="3000" b="1" i="1" dirty="0">
                        <a:solidFill>
                          <a:srgbClr val="0A7F93"/>
                        </a:solidFill>
                        <a:latin typeface="Arial" panose="020B0604020202020204" pitchFamily="34" charset="0"/>
                        <a:cs typeface="Arial" panose="020B0604020202020204" pitchFamily="34" charset="0"/>
                      </a:endParaRPr>
                    </a:p>
                    <a:p>
                      <a:pPr marL="0" marR="0" lvl="0" indent="0" algn="ctr" defTabSz="825500" eaLnBrk="1" fontAlgn="auto" latinLnBrk="0" hangingPunct="1">
                        <a:lnSpc>
                          <a:spcPct val="100000"/>
                        </a:lnSpc>
                        <a:spcBef>
                          <a:spcPts val="0"/>
                        </a:spcBef>
                        <a:spcAft>
                          <a:spcPts val="0"/>
                        </a:spcAft>
                        <a:buClrTx/>
                        <a:buSzTx/>
                        <a:buFontTx/>
                        <a:buNone/>
                        <a:tabLst/>
                        <a:defRPr/>
                      </a:pPr>
                      <a:r>
                        <a:rPr lang="el-GR" sz="3000" b="1" i="1" dirty="0">
                          <a:solidFill>
                            <a:srgbClr val="0A7F93"/>
                          </a:solidFill>
                          <a:latin typeface="Arial" panose="020B0604020202020204" pitchFamily="34" charset="0"/>
                          <a:cs typeface="Arial" panose="020B0604020202020204" pitchFamily="34" charset="0"/>
                        </a:rPr>
                        <a:t>ΣΥΝΟΛΙΚΕΣ ΔΑΠΑΝΕΣ </a:t>
                      </a:r>
                      <a:endParaRPr lang="en-CY" sz="3000" b="1" i="1" dirty="0">
                        <a:solidFill>
                          <a:srgbClr val="0A7F93"/>
                        </a:solidFill>
                      </a:endParaRPr>
                    </a:p>
                    <a:p>
                      <a:endParaRPr lang="en-CY" dirty="0">
                        <a:solidFill>
                          <a:srgbClr val="0A7F93"/>
                        </a:solidFill>
                      </a:endParaRPr>
                    </a:p>
                  </a:txBody>
                  <a:tcPr/>
                </a:tc>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lang="af-ZA" sz="2400" dirty="0">
                        <a:latin typeface="Arial" panose="020B0604020202020204" pitchFamily="34" charset="0"/>
                        <a:cs typeface="Arial" panose="020B0604020202020204" pitchFamily="34" charset="0"/>
                      </a:endParaRPr>
                    </a:p>
                    <a:p>
                      <a:pPr marL="0" marR="0" lvl="0" indent="0" algn="ctr" defTabSz="825500" eaLnBrk="1" fontAlgn="auto" latinLnBrk="0" hangingPunct="1">
                        <a:lnSpc>
                          <a:spcPct val="100000"/>
                        </a:lnSpc>
                        <a:spcBef>
                          <a:spcPts val="0"/>
                        </a:spcBef>
                        <a:spcAft>
                          <a:spcPts val="0"/>
                        </a:spcAft>
                        <a:buClrTx/>
                        <a:buSzTx/>
                        <a:buFontTx/>
                        <a:buNone/>
                        <a:tabLst/>
                        <a:defRPr/>
                      </a:pPr>
                      <a:endParaRPr lang="el-GR" sz="2400" dirty="0">
                        <a:latin typeface="Arial" panose="020B0604020202020204" pitchFamily="34" charset="0"/>
                        <a:cs typeface="Arial" panose="020B0604020202020204" pitchFamily="34" charset="0"/>
                      </a:endParaRPr>
                    </a:p>
                    <a:p>
                      <a:pPr marL="0" marR="0" lvl="0" indent="0" algn="ctr" defTabSz="825500" eaLnBrk="1" fontAlgn="auto" latinLnBrk="0" hangingPunct="1">
                        <a:lnSpc>
                          <a:spcPct val="100000"/>
                        </a:lnSpc>
                        <a:spcBef>
                          <a:spcPts val="0"/>
                        </a:spcBef>
                        <a:spcAft>
                          <a:spcPts val="0"/>
                        </a:spcAft>
                        <a:buClrTx/>
                        <a:buSzTx/>
                        <a:buFontTx/>
                        <a:buNone/>
                        <a:tabLst/>
                        <a:defRPr/>
                      </a:pPr>
                      <a:r>
                        <a:rPr lang="el-GR" sz="3000" dirty="0">
                          <a:latin typeface="Arial" panose="020B0604020202020204" pitchFamily="34" charset="0"/>
                          <a:cs typeface="Arial" panose="020B0604020202020204" pitchFamily="34" charset="0"/>
                        </a:rPr>
                        <a:t>1,291,284,331</a:t>
                      </a:r>
                      <a:endParaRPr lang="en-CY" sz="3000" dirty="0"/>
                    </a:p>
                    <a:p>
                      <a:endParaRPr lang="en-CY" dirty="0"/>
                    </a:p>
                  </a:txBody>
                  <a:tcPr/>
                </a:tc>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lang="af-ZA" sz="2400" dirty="0">
                        <a:latin typeface="Arial" panose="020B0604020202020204" pitchFamily="34" charset="0"/>
                        <a:cs typeface="Arial" panose="020B0604020202020204" pitchFamily="34" charset="0"/>
                      </a:endParaRPr>
                    </a:p>
                    <a:p>
                      <a:pPr marL="0" marR="0" lvl="0" indent="0" algn="ctr" defTabSz="825500" eaLnBrk="1" fontAlgn="auto" latinLnBrk="0" hangingPunct="1">
                        <a:lnSpc>
                          <a:spcPct val="100000"/>
                        </a:lnSpc>
                        <a:spcBef>
                          <a:spcPts val="0"/>
                        </a:spcBef>
                        <a:spcAft>
                          <a:spcPts val="0"/>
                        </a:spcAft>
                        <a:buClrTx/>
                        <a:buSzTx/>
                        <a:buFontTx/>
                        <a:buNone/>
                        <a:tabLst/>
                        <a:defRPr/>
                      </a:pPr>
                      <a:endParaRPr lang="el-GR" sz="2400" dirty="0">
                        <a:latin typeface="Arial" panose="020B0604020202020204" pitchFamily="34" charset="0"/>
                        <a:cs typeface="Arial" panose="020B0604020202020204" pitchFamily="34" charset="0"/>
                      </a:endParaRPr>
                    </a:p>
                    <a:p>
                      <a:pPr marL="0" marR="0" lvl="0" indent="0" algn="ctr" defTabSz="825500" eaLnBrk="1" fontAlgn="auto" latinLnBrk="0" hangingPunct="1">
                        <a:lnSpc>
                          <a:spcPct val="100000"/>
                        </a:lnSpc>
                        <a:spcBef>
                          <a:spcPts val="0"/>
                        </a:spcBef>
                        <a:spcAft>
                          <a:spcPts val="0"/>
                        </a:spcAft>
                        <a:buClrTx/>
                        <a:buSzTx/>
                        <a:buFontTx/>
                        <a:buNone/>
                        <a:tabLst/>
                        <a:defRPr/>
                      </a:pPr>
                      <a:r>
                        <a:rPr lang="el-GR" sz="3000" dirty="0">
                          <a:latin typeface="Arial" panose="020B0604020202020204" pitchFamily="34" charset="0"/>
                          <a:cs typeface="Arial" panose="020B0604020202020204" pitchFamily="34" charset="0"/>
                        </a:rPr>
                        <a:t>1,142,204,416</a:t>
                      </a:r>
                      <a:endParaRPr lang="en-CY" sz="3000" dirty="0"/>
                    </a:p>
                    <a:p>
                      <a:endParaRPr lang="en-CY" dirty="0"/>
                    </a:p>
                  </a:txBody>
                  <a:tcPr/>
                </a:tc>
                <a:tc>
                  <a:txBody>
                    <a:bodyPr/>
                    <a:lstStyle/>
                    <a:p>
                      <a:endParaRPr lang="el-GR" dirty="0"/>
                    </a:p>
                    <a:p>
                      <a:endParaRPr lang="el-GR" sz="3000" dirty="0"/>
                    </a:p>
                    <a:p>
                      <a:r>
                        <a:rPr lang="el-GR" sz="3000" dirty="0"/>
                        <a:t>11.6</a:t>
                      </a:r>
                      <a:endParaRPr lang="en-CY" sz="3000" dirty="0"/>
                    </a:p>
                  </a:txBody>
                  <a:tcPr/>
                </a:tc>
                <a:extLst>
                  <a:ext uri="{0D108BD9-81ED-4DB2-BD59-A6C34878D82A}">
                    <a16:rowId xmlns:a16="http://schemas.microsoft.com/office/drawing/2014/main" val="3761667250"/>
                  </a:ext>
                </a:extLst>
              </a:tr>
              <a:tr h="2179519">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lang="af-ZA" sz="3000" b="1" i="1" dirty="0">
                        <a:solidFill>
                          <a:srgbClr val="0A7F93"/>
                        </a:solidFill>
                        <a:latin typeface="Arial" panose="020B0604020202020204" pitchFamily="34" charset="0"/>
                        <a:cs typeface="Arial" panose="020B0604020202020204" pitchFamily="34" charset="0"/>
                      </a:endParaRPr>
                    </a:p>
                    <a:p>
                      <a:pPr marL="0" marR="0" lvl="0" indent="0" algn="ctr" defTabSz="825500" eaLnBrk="1" fontAlgn="auto" latinLnBrk="0" hangingPunct="1">
                        <a:lnSpc>
                          <a:spcPct val="100000"/>
                        </a:lnSpc>
                        <a:spcBef>
                          <a:spcPts val="0"/>
                        </a:spcBef>
                        <a:spcAft>
                          <a:spcPts val="0"/>
                        </a:spcAft>
                        <a:buClrTx/>
                        <a:buSzTx/>
                        <a:buFontTx/>
                        <a:buNone/>
                        <a:tabLst/>
                        <a:defRPr/>
                      </a:pPr>
                      <a:endParaRPr lang="el-GR" sz="3000" b="1" i="1" dirty="0">
                        <a:solidFill>
                          <a:srgbClr val="0A7F93"/>
                        </a:solidFill>
                        <a:latin typeface="Arial" panose="020B0604020202020204" pitchFamily="34" charset="0"/>
                        <a:cs typeface="Arial" panose="020B0604020202020204" pitchFamily="34" charset="0"/>
                      </a:endParaRPr>
                    </a:p>
                    <a:p>
                      <a:pPr marL="0" marR="0" lvl="0" indent="0" algn="ctr" defTabSz="825500" eaLnBrk="1" fontAlgn="auto" latinLnBrk="0" hangingPunct="1">
                        <a:lnSpc>
                          <a:spcPct val="100000"/>
                        </a:lnSpc>
                        <a:spcBef>
                          <a:spcPts val="0"/>
                        </a:spcBef>
                        <a:spcAft>
                          <a:spcPts val="0"/>
                        </a:spcAft>
                        <a:buClrTx/>
                        <a:buSzTx/>
                        <a:buFontTx/>
                        <a:buNone/>
                        <a:tabLst/>
                        <a:defRPr/>
                      </a:pPr>
                      <a:r>
                        <a:rPr lang="el-GR" sz="3000" b="1" i="1" dirty="0">
                          <a:solidFill>
                            <a:srgbClr val="0A7F93"/>
                          </a:solidFill>
                          <a:latin typeface="Arial" panose="020B0604020202020204" pitchFamily="34" charset="0"/>
                          <a:cs typeface="Arial" panose="020B0604020202020204" pitchFamily="34" charset="0"/>
                        </a:rPr>
                        <a:t>ΤΑΚΤΙΚΕΣ ΔΑΠΑΝΕΣ </a:t>
                      </a:r>
                      <a:endParaRPr lang="en-CY" sz="3000" b="1" i="1" dirty="0">
                        <a:solidFill>
                          <a:srgbClr val="0A7F93"/>
                        </a:solidFill>
                      </a:endParaRPr>
                    </a:p>
                    <a:p>
                      <a:endParaRPr lang="en-CY" dirty="0">
                        <a:solidFill>
                          <a:srgbClr val="0A7F93"/>
                        </a:solidFill>
                      </a:endParaRPr>
                    </a:p>
                  </a:txBody>
                  <a:tcPr/>
                </a:tc>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lang="af-ZA" sz="2400" dirty="0">
                        <a:latin typeface="Arial" panose="020B0604020202020204" pitchFamily="34" charset="0"/>
                        <a:cs typeface="Arial" panose="020B0604020202020204" pitchFamily="34" charset="0"/>
                      </a:endParaRPr>
                    </a:p>
                    <a:p>
                      <a:pPr marL="0" marR="0" lvl="0" indent="0" algn="ctr" defTabSz="825500" eaLnBrk="1" fontAlgn="auto" latinLnBrk="0" hangingPunct="1">
                        <a:lnSpc>
                          <a:spcPct val="100000"/>
                        </a:lnSpc>
                        <a:spcBef>
                          <a:spcPts val="0"/>
                        </a:spcBef>
                        <a:spcAft>
                          <a:spcPts val="0"/>
                        </a:spcAft>
                        <a:buClrTx/>
                        <a:buSzTx/>
                        <a:buFontTx/>
                        <a:buNone/>
                        <a:tabLst/>
                        <a:defRPr/>
                      </a:pPr>
                      <a:endParaRPr lang="el-GR" sz="2400" dirty="0">
                        <a:latin typeface="Arial" panose="020B0604020202020204" pitchFamily="34" charset="0"/>
                        <a:cs typeface="Arial" panose="020B0604020202020204" pitchFamily="34" charset="0"/>
                      </a:endParaRPr>
                    </a:p>
                    <a:p>
                      <a:pPr marL="0" marR="0" lvl="0" indent="0" algn="ctr" defTabSz="825500" eaLnBrk="1" fontAlgn="auto" latinLnBrk="0" hangingPunct="1">
                        <a:lnSpc>
                          <a:spcPct val="100000"/>
                        </a:lnSpc>
                        <a:spcBef>
                          <a:spcPts val="0"/>
                        </a:spcBef>
                        <a:spcAft>
                          <a:spcPts val="0"/>
                        </a:spcAft>
                        <a:buClrTx/>
                        <a:buSzTx/>
                        <a:buFontTx/>
                        <a:buNone/>
                        <a:tabLst/>
                        <a:defRPr/>
                      </a:pPr>
                      <a:r>
                        <a:rPr lang="el-GR" sz="3000" dirty="0">
                          <a:latin typeface="Arial" panose="020B0604020202020204" pitchFamily="34" charset="0"/>
                          <a:cs typeface="Arial" panose="020B0604020202020204" pitchFamily="34" charset="0"/>
                        </a:rPr>
                        <a:t>1,272.844.490</a:t>
                      </a:r>
                      <a:endParaRPr lang="en-CY" sz="3000" dirty="0"/>
                    </a:p>
                    <a:p>
                      <a:endParaRPr lang="en-CY" dirty="0"/>
                    </a:p>
                  </a:txBody>
                  <a:tcPr/>
                </a:tc>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lang="af-ZA" sz="2400" dirty="0">
                        <a:latin typeface="Arial" panose="020B0604020202020204" pitchFamily="34" charset="0"/>
                        <a:cs typeface="Arial" panose="020B0604020202020204" pitchFamily="34" charset="0"/>
                      </a:endParaRPr>
                    </a:p>
                    <a:p>
                      <a:pPr marL="0" marR="0" lvl="0" indent="0" algn="ctr" defTabSz="825500" eaLnBrk="1" fontAlgn="auto" latinLnBrk="0" hangingPunct="1">
                        <a:lnSpc>
                          <a:spcPct val="100000"/>
                        </a:lnSpc>
                        <a:spcBef>
                          <a:spcPts val="0"/>
                        </a:spcBef>
                        <a:spcAft>
                          <a:spcPts val="0"/>
                        </a:spcAft>
                        <a:buClrTx/>
                        <a:buSzTx/>
                        <a:buFontTx/>
                        <a:buNone/>
                        <a:tabLst/>
                        <a:defRPr/>
                      </a:pPr>
                      <a:endParaRPr lang="el-GR" sz="2400" dirty="0">
                        <a:latin typeface="Arial" panose="020B0604020202020204" pitchFamily="34" charset="0"/>
                        <a:cs typeface="Arial" panose="020B0604020202020204" pitchFamily="34" charset="0"/>
                      </a:endParaRPr>
                    </a:p>
                    <a:p>
                      <a:pPr marL="0" marR="0" lvl="0" indent="0" algn="ctr" defTabSz="825500" eaLnBrk="1" fontAlgn="auto" latinLnBrk="0" hangingPunct="1">
                        <a:lnSpc>
                          <a:spcPct val="100000"/>
                        </a:lnSpc>
                        <a:spcBef>
                          <a:spcPts val="0"/>
                        </a:spcBef>
                        <a:spcAft>
                          <a:spcPts val="0"/>
                        </a:spcAft>
                        <a:buClrTx/>
                        <a:buSzTx/>
                        <a:buFontTx/>
                        <a:buNone/>
                        <a:tabLst/>
                        <a:defRPr/>
                      </a:pPr>
                      <a:r>
                        <a:rPr lang="el-GR" sz="3000" dirty="0">
                          <a:latin typeface="Arial" panose="020B0604020202020204" pitchFamily="34" charset="0"/>
                          <a:cs typeface="Arial" panose="020B0604020202020204" pitchFamily="34" charset="0"/>
                        </a:rPr>
                        <a:t>1,135,117,077</a:t>
                      </a:r>
                      <a:endParaRPr lang="en-CY" sz="3000" dirty="0"/>
                    </a:p>
                    <a:p>
                      <a:endParaRPr lang="en-CY" dirty="0"/>
                    </a:p>
                  </a:txBody>
                  <a:tcPr/>
                </a:tc>
                <a:tc>
                  <a:txBody>
                    <a:bodyPr/>
                    <a:lstStyle/>
                    <a:p>
                      <a:endParaRPr lang="el-GR" dirty="0"/>
                    </a:p>
                    <a:p>
                      <a:endParaRPr lang="el-GR" dirty="0"/>
                    </a:p>
                    <a:p>
                      <a:r>
                        <a:rPr lang="el-GR" sz="3000" dirty="0"/>
                        <a:t>10.8</a:t>
                      </a:r>
                      <a:endParaRPr lang="en-CY" sz="3000" dirty="0"/>
                    </a:p>
                  </a:txBody>
                  <a:tcPr/>
                </a:tc>
                <a:extLst>
                  <a:ext uri="{0D108BD9-81ED-4DB2-BD59-A6C34878D82A}">
                    <a16:rowId xmlns:a16="http://schemas.microsoft.com/office/drawing/2014/main" val="2324526436"/>
                  </a:ext>
                </a:extLst>
              </a:tr>
              <a:tr h="2388181">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lang="af-ZA" sz="3000" b="1" i="1" dirty="0">
                        <a:solidFill>
                          <a:srgbClr val="0A7F93"/>
                        </a:solidFill>
                        <a:latin typeface="Arial" panose="020B0604020202020204" pitchFamily="34" charset="0"/>
                        <a:cs typeface="Arial" panose="020B0604020202020204" pitchFamily="34" charset="0"/>
                      </a:endParaRPr>
                    </a:p>
                    <a:p>
                      <a:pPr marL="0" marR="0" lvl="0" indent="0" algn="ctr" defTabSz="825500" eaLnBrk="1" fontAlgn="auto" latinLnBrk="0" hangingPunct="1">
                        <a:lnSpc>
                          <a:spcPct val="100000"/>
                        </a:lnSpc>
                        <a:spcBef>
                          <a:spcPts val="0"/>
                        </a:spcBef>
                        <a:spcAft>
                          <a:spcPts val="0"/>
                        </a:spcAft>
                        <a:buClrTx/>
                        <a:buSzTx/>
                        <a:buFontTx/>
                        <a:buNone/>
                        <a:tabLst/>
                        <a:defRPr/>
                      </a:pPr>
                      <a:r>
                        <a:rPr lang="el-GR" sz="3000" b="1" i="1" dirty="0">
                          <a:solidFill>
                            <a:srgbClr val="0A7F93"/>
                          </a:solidFill>
                          <a:latin typeface="Arial" panose="020B0604020202020204" pitchFamily="34" charset="0"/>
                          <a:cs typeface="Arial" panose="020B0604020202020204" pitchFamily="34" charset="0"/>
                        </a:rPr>
                        <a:t>ΑΝΑΠΤΥΞΙΑΚΕΣ ΔΑΠΑΝΕΣ </a:t>
                      </a:r>
                      <a:endParaRPr lang="en-CY" sz="3000" b="1" i="1" dirty="0">
                        <a:solidFill>
                          <a:srgbClr val="0A7F93"/>
                        </a:solidFill>
                      </a:endParaRPr>
                    </a:p>
                    <a:p>
                      <a:endParaRPr lang="en-CY" dirty="0">
                        <a:solidFill>
                          <a:srgbClr val="0A7F93"/>
                        </a:solidFill>
                      </a:endParaRPr>
                    </a:p>
                  </a:txBody>
                  <a:tcPr/>
                </a:tc>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lang="af-ZA" sz="2400" dirty="0">
                        <a:latin typeface="Arial" panose="020B0604020202020204" pitchFamily="34" charset="0"/>
                        <a:cs typeface="Arial" panose="020B0604020202020204" pitchFamily="34" charset="0"/>
                      </a:endParaRPr>
                    </a:p>
                    <a:p>
                      <a:pPr marL="0" marR="0" lvl="0" indent="0" algn="ctr" defTabSz="825500" eaLnBrk="1" fontAlgn="auto" latinLnBrk="0" hangingPunct="1">
                        <a:lnSpc>
                          <a:spcPct val="100000"/>
                        </a:lnSpc>
                        <a:spcBef>
                          <a:spcPts val="0"/>
                        </a:spcBef>
                        <a:spcAft>
                          <a:spcPts val="0"/>
                        </a:spcAft>
                        <a:buClrTx/>
                        <a:buSzTx/>
                        <a:buFontTx/>
                        <a:buNone/>
                        <a:tabLst/>
                        <a:defRPr/>
                      </a:pPr>
                      <a:endParaRPr lang="el-GR" sz="2400" dirty="0">
                        <a:latin typeface="Arial" panose="020B0604020202020204" pitchFamily="34" charset="0"/>
                        <a:cs typeface="Arial" panose="020B0604020202020204" pitchFamily="34" charset="0"/>
                      </a:endParaRPr>
                    </a:p>
                    <a:p>
                      <a:pPr marL="0" marR="0" lvl="0" indent="0" algn="ctr" defTabSz="825500" eaLnBrk="1" fontAlgn="auto" latinLnBrk="0" hangingPunct="1">
                        <a:lnSpc>
                          <a:spcPct val="100000"/>
                        </a:lnSpc>
                        <a:spcBef>
                          <a:spcPts val="0"/>
                        </a:spcBef>
                        <a:spcAft>
                          <a:spcPts val="0"/>
                        </a:spcAft>
                        <a:buClrTx/>
                        <a:buSzTx/>
                        <a:buFontTx/>
                        <a:buNone/>
                        <a:tabLst/>
                        <a:defRPr/>
                      </a:pPr>
                      <a:r>
                        <a:rPr lang="el-GR" sz="3000" dirty="0">
                          <a:latin typeface="Arial" panose="020B0604020202020204" pitchFamily="34" charset="0"/>
                          <a:cs typeface="Arial" panose="020B0604020202020204" pitchFamily="34" charset="0"/>
                        </a:rPr>
                        <a:t>18,439,841 </a:t>
                      </a:r>
                      <a:endParaRPr lang="en-CY" sz="3000" dirty="0"/>
                    </a:p>
                    <a:p>
                      <a:endParaRPr lang="en-CY" dirty="0"/>
                    </a:p>
                  </a:txBody>
                  <a:tcPr/>
                </a:tc>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lang="af-ZA" sz="2400" dirty="0">
                        <a:latin typeface="Arial" panose="020B0604020202020204" pitchFamily="34" charset="0"/>
                        <a:cs typeface="Arial" panose="020B0604020202020204" pitchFamily="34" charset="0"/>
                      </a:endParaRPr>
                    </a:p>
                    <a:p>
                      <a:pPr marL="0" marR="0" lvl="0" indent="0" algn="ctr" defTabSz="825500" eaLnBrk="1" fontAlgn="auto" latinLnBrk="0" hangingPunct="1">
                        <a:lnSpc>
                          <a:spcPct val="100000"/>
                        </a:lnSpc>
                        <a:spcBef>
                          <a:spcPts val="0"/>
                        </a:spcBef>
                        <a:spcAft>
                          <a:spcPts val="0"/>
                        </a:spcAft>
                        <a:buClrTx/>
                        <a:buSzTx/>
                        <a:buFontTx/>
                        <a:buNone/>
                        <a:tabLst/>
                        <a:defRPr/>
                      </a:pPr>
                      <a:endParaRPr lang="el-GR" sz="2400" dirty="0">
                        <a:latin typeface="Arial" panose="020B0604020202020204" pitchFamily="34" charset="0"/>
                        <a:cs typeface="Arial" panose="020B0604020202020204" pitchFamily="34" charset="0"/>
                      </a:endParaRPr>
                    </a:p>
                    <a:p>
                      <a:pPr marL="0" marR="0" lvl="0" indent="0" algn="ctr" defTabSz="825500" eaLnBrk="1" fontAlgn="auto" latinLnBrk="0" hangingPunct="1">
                        <a:lnSpc>
                          <a:spcPct val="100000"/>
                        </a:lnSpc>
                        <a:spcBef>
                          <a:spcPts val="0"/>
                        </a:spcBef>
                        <a:spcAft>
                          <a:spcPts val="0"/>
                        </a:spcAft>
                        <a:buClrTx/>
                        <a:buSzTx/>
                        <a:buFontTx/>
                        <a:buNone/>
                        <a:tabLst/>
                        <a:defRPr/>
                      </a:pPr>
                      <a:r>
                        <a:rPr lang="el-GR" sz="3000" dirty="0">
                          <a:latin typeface="Arial" panose="020B0604020202020204" pitchFamily="34" charset="0"/>
                          <a:cs typeface="Arial" panose="020B0604020202020204" pitchFamily="34" charset="0"/>
                        </a:rPr>
                        <a:t>7,087,339 </a:t>
                      </a:r>
                      <a:endParaRPr lang="en-CY" sz="3000" dirty="0"/>
                    </a:p>
                    <a:p>
                      <a:endParaRPr lang="en-CY" dirty="0"/>
                    </a:p>
                  </a:txBody>
                  <a:tcPr/>
                </a:tc>
                <a:tc>
                  <a:txBody>
                    <a:bodyPr/>
                    <a:lstStyle/>
                    <a:p>
                      <a:endParaRPr lang="el-GR" dirty="0"/>
                    </a:p>
                    <a:p>
                      <a:endParaRPr lang="el-GR" dirty="0"/>
                    </a:p>
                    <a:p>
                      <a:r>
                        <a:rPr lang="el-GR" sz="3000" dirty="0"/>
                        <a:t>61.6</a:t>
                      </a:r>
                      <a:endParaRPr lang="en-CY" sz="3000" dirty="0"/>
                    </a:p>
                  </a:txBody>
                  <a:tcPr/>
                </a:tc>
                <a:extLst>
                  <a:ext uri="{0D108BD9-81ED-4DB2-BD59-A6C34878D82A}">
                    <a16:rowId xmlns:a16="http://schemas.microsoft.com/office/drawing/2014/main" val="193174556"/>
                  </a:ext>
                </a:extLst>
              </a:tr>
            </a:tbl>
          </a:graphicData>
        </a:graphic>
      </p:graphicFrame>
    </p:spTree>
    <p:extLst>
      <p:ext uri="{BB962C8B-B14F-4D97-AF65-F5344CB8AC3E}">
        <p14:creationId xmlns:p14="http://schemas.microsoft.com/office/powerpoint/2010/main" val="23168419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9B0CB-355A-55D8-B890-F00D9F0ED42A}"/>
              </a:ext>
            </a:extLst>
          </p:cNvPr>
          <p:cNvSpPr>
            <a:spLocks noGrp="1"/>
          </p:cNvSpPr>
          <p:nvPr>
            <p:ph type="title"/>
          </p:nvPr>
        </p:nvSpPr>
        <p:spPr>
          <a:xfrm>
            <a:off x="-1" y="0"/>
            <a:ext cx="9871789" cy="13715999"/>
          </a:xfrm>
          <a:solidFill>
            <a:srgbClr val="0B7F93"/>
          </a:solidFill>
        </p:spPr>
        <p:txBody>
          <a:bodyPr>
            <a:normAutofit/>
          </a:bodyPr>
          <a:lstStyle/>
          <a:p>
            <a:r>
              <a:rPr lang="af-ZA" sz="5000" i="1" dirty="0">
                <a:solidFill>
                  <a:schemeClr val="bg1"/>
                </a:solidFill>
              </a:rPr>
              <a:t>3</a:t>
            </a:r>
            <a:r>
              <a:rPr lang="el-GR" sz="5000" i="1" baseline="30000" dirty="0" err="1">
                <a:solidFill>
                  <a:schemeClr val="bg1"/>
                </a:solidFill>
              </a:rPr>
              <a:t>ος</a:t>
            </a:r>
            <a:r>
              <a:rPr lang="el-GR" sz="5000" i="1" dirty="0">
                <a:solidFill>
                  <a:schemeClr val="bg1"/>
                </a:solidFill>
              </a:rPr>
              <a:t> στρατηγικός πυλώνας</a:t>
            </a:r>
            <a:br>
              <a:rPr lang="el-GR" sz="5000" i="1" dirty="0">
                <a:solidFill>
                  <a:schemeClr val="bg1"/>
                </a:solidFill>
              </a:rPr>
            </a:br>
            <a:br>
              <a:rPr lang="el-GR" sz="9000" i="1" dirty="0">
                <a:solidFill>
                  <a:schemeClr val="bg1"/>
                </a:solidFill>
              </a:rPr>
            </a:br>
            <a:r>
              <a:rPr lang="el-GR" sz="9600" i="1" dirty="0">
                <a:solidFill>
                  <a:schemeClr val="bg1"/>
                </a:solidFill>
                <a:latin typeface="Arial" panose="020B0604020202020204" pitchFamily="34" charset="0"/>
                <a:cs typeface="Arial" panose="020B0604020202020204" pitchFamily="34" charset="0"/>
              </a:rPr>
              <a:t>Προώθηση της προαγωγής της Υγείας και πρόληψης των ασθενειών καθ΄ όλη τη διάρκεια της ζωής</a:t>
            </a:r>
            <a:endParaRPr lang="en-CY" sz="9000" i="1" dirty="0">
              <a:solidFill>
                <a:schemeClr val="bg1"/>
              </a:solidFill>
            </a:endParaRPr>
          </a:p>
        </p:txBody>
      </p:sp>
      <p:pic>
        <p:nvPicPr>
          <p:cNvPr id="4" name="Image" descr="Image">
            <a:extLst>
              <a:ext uri="{FF2B5EF4-FFF2-40B4-BE49-F238E27FC236}">
                <a16:creationId xmlns:a16="http://schemas.microsoft.com/office/drawing/2014/main" id="{A774FEDB-EC6C-75F5-6FD1-BA25A55A72B9}"/>
              </a:ext>
            </a:extLst>
          </p:cNvPr>
          <p:cNvPicPr>
            <a:picLocks noChangeAspect="1"/>
          </p:cNvPicPr>
          <p:nvPr/>
        </p:nvPicPr>
        <p:blipFill>
          <a:blip r:embed="rId2"/>
          <a:stretch>
            <a:fillRect/>
          </a:stretch>
        </p:blipFill>
        <p:spPr>
          <a:xfrm>
            <a:off x="9014719" y="10808415"/>
            <a:ext cx="15700723" cy="3345352"/>
          </a:xfrm>
          <a:prstGeom prst="rect">
            <a:avLst/>
          </a:prstGeom>
          <a:ln w="12700">
            <a:miter lim="400000"/>
          </a:ln>
        </p:spPr>
      </p:pic>
      <p:sp>
        <p:nvSpPr>
          <p:cNvPr id="6" name="TextBox 5">
            <a:extLst>
              <a:ext uri="{FF2B5EF4-FFF2-40B4-BE49-F238E27FC236}">
                <a16:creationId xmlns:a16="http://schemas.microsoft.com/office/drawing/2014/main" id="{AA78CFB0-55EA-1917-D255-22BC72AFED63}"/>
              </a:ext>
            </a:extLst>
          </p:cNvPr>
          <p:cNvSpPr txBox="1"/>
          <p:nvPr/>
        </p:nvSpPr>
        <p:spPr>
          <a:xfrm>
            <a:off x="6884502" y="12734010"/>
            <a:ext cx="12381722"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dirty="0">
                <a:solidFill>
                  <a:schemeClr val="bg1"/>
                </a:solidFill>
              </a:rPr>
              <a:t>ΥΠΟΥΡΓΕΙΟ ΥΓΕΙΑΣ</a:t>
            </a:r>
          </a:p>
        </p:txBody>
      </p:sp>
      <p:pic>
        <p:nvPicPr>
          <p:cNvPr id="3" name="Picture 2">
            <a:extLst>
              <a:ext uri="{FF2B5EF4-FFF2-40B4-BE49-F238E27FC236}">
                <a16:creationId xmlns:a16="http://schemas.microsoft.com/office/drawing/2014/main" id="{77F12EE0-20FD-8C02-3F2F-D470924F54B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871788" y="1570566"/>
            <a:ext cx="14568107" cy="9237849"/>
          </a:xfrm>
          <a:prstGeom prst="rect">
            <a:avLst/>
          </a:prstGeom>
        </p:spPr>
      </p:pic>
    </p:spTree>
    <p:extLst>
      <p:ext uri="{BB962C8B-B14F-4D97-AF65-F5344CB8AC3E}">
        <p14:creationId xmlns:p14="http://schemas.microsoft.com/office/powerpoint/2010/main" val="415603922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Image" descr="Image"/>
          <p:cNvPicPr>
            <a:picLocks noGrp="1" noRot="1" noChangeAspect="1" noMove="1" noResize="1" noEditPoints="1" noAdjustHandles="1" noChangeArrowheads="1" noChangeShapeType="1" noCrop="1"/>
          </p:cNvPicPr>
          <p:nvPr/>
        </p:nvPicPr>
        <p:blipFill>
          <a:blip r:embed="rId3"/>
          <a:stretch>
            <a:fillRect/>
          </a:stretch>
        </p:blipFill>
        <p:spPr>
          <a:xfrm>
            <a:off x="8936984" y="10354105"/>
            <a:ext cx="15700723" cy="3345352"/>
          </a:xfrm>
          <a:prstGeom prst="rect">
            <a:avLst/>
          </a:prstGeom>
          <a:ln w="12700">
            <a:miter lim="400000"/>
            <a:headEnd/>
            <a:tailEnd/>
          </a:ln>
        </p:spPr>
      </p:pic>
      <p:sp>
        <p:nvSpPr>
          <p:cNvPr id="2" name="ΥΠΟΥΡΓΕΙΟ ΑΜΥΝΑΣ"/>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ΥΓΕΙΑΣ</a:t>
            </a:r>
          </a:p>
        </p:txBody>
      </p:sp>
      <p:sp>
        <p:nvSpPr>
          <p:cNvPr id="11" name="ΚΥΠΡΙΑΚΗ ΔΗΜΟΚΡΑΤΙΑ / ΠΝΕΥΜΑΤΙΚΑ ΔΙΚΑΙΩΜΑΤΑ 2020"/>
          <p:cNvSpPr txBox="1">
            <a:spLocks noGrp="1" noRot="1" noMove="1" noResize="1" noEditPoints="1" noAdjustHandles="1" noChangeArrowheads="1" noChangeShapeType="1"/>
          </p:cNvSpPr>
          <p:nvPr/>
        </p:nvSpPr>
        <p:spPr>
          <a:xfrm>
            <a:off x="1210618" y="12858825"/>
            <a:ext cx="4015061" cy="481516"/>
          </a:xfrm>
          <a:prstGeom prst="rect">
            <a:avLst/>
          </a:prstGeom>
          <a:ln w="12700">
            <a:miter lim="400000"/>
          </a:ln>
        </p:spPr>
        <p:txBody>
          <a:bodyPr lIns="50800" tIns="50800" rIns="50800" bIns="50800">
            <a:normAutofit/>
          </a:bodyPr>
          <a:lstStyle/>
          <a:p>
            <a:pPr algn="l">
              <a:defRPr sz="1000" b="0">
                <a:solidFill>
                  <a:srgbClr val="5E5E5E"/>
                </a:solidFill>
                <a:latin typeface="Arial" panose="020B0604020202020204"/>
                <a:ea typeface="Arial" panose="020B0604020202020204"/>
                <a:cs typeface="Arial" panose="020B0604020202020204"/>
                <a:sym typeface="Arial" panose="020B0604020202020204"/>
              </a:defRPr>
            </a:pPr>
            <a:endParaRPr lang="el-GR" dirty="0"/>
          </a:p>
        </p:txBody>
      </p:sp>
      <p:sp>
        <p:nvSpPr>
          <p:cNvPr id="4" name="headline goes here goes here">
            <a:extLst>
              <a:ext uri="{FF2B5EF4-FFF2-40B4-BE49-F238E27FC236}">
                <a16:creationId xmlns:a16="http://schemas.microsoft.com/office/drawing/2014/main" id="{C4AFE08E-05AA-7C0B-6A20-02960CD07E67}"/>
              </a:ext>
            </a:extLst>
          </p:cNvPr>
          <p:cNvSpPr txBox="1"/>
          <p:nvPr/>
        </p:nvSpPr>
        <p:spPr>
          <a:xfrm>
            <a:off x="860930" y="562098"/>
            <a:ext cx="6641839"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endParaRPr lang="el-GR" b="0" i="1" kern="1200" cap="none" spc="150" dirty="0">
              <a:solidFill>
                <a:srgbClr val="307687"/>
              </a:solidFill>
              <a:latin typeface="Arial" panose="020B0604020202020204" pitchFamily="34" charset="0"/>
              <a:cs typeface="Arial" panose="020B0604020202020204" pitchFamily="34" charset="0"/>
            </a:endParaRPr>
          </a:p>
        </p:txBody>
      </p:sp>
      <p:sp>
        <p:nvSpPr>
          <p:cNvPr id="5" name="Subtitle here">
            <a:extLst>
              <a:ext uri="{FF2B5EF4-FFF2-40B4-BE49-F238E27FC236}">
                <a16:creationId xmlns:a16="http://schemas.microsoft.com/office/drawing/2014/main" id="{57026A04-1AD8-6C9B-9BB6-4E60CD90BDBE}"/>
              </a:ext>
            </a:extLst>
          </p:cNvPr>
          <p:cNvSpPr txBox="1"/>
          <p:nvPr/>
        </p:nvSpPr>
        <p:spPr>
          <a:xfrm>
            <a:off x="439929" y="933499"/>
            <a:ext cx="19373102" cy="1764586"/>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5400" dirty="0">
                <a:latin typeface="Arial" panose="020B0604020202020204" pitchFamily="34" charset="0"/>
                <a:cs typeface="Arial" panose="020B0604020202020204" pitchFamily="34" charset="0"/>
              </a:rPr>
              <a:t>Σε ό,τι αφορά στην </a:t>
            </a:r>
            <a:r>
              <a:rPr lang="el-GR" sz="5400" b="1" dirty="0">
                <a:latin typeface="Arial" panose="020B0604020202020204" pitchFamily="34" charset="0"/>
                <a:cs typeface="Arial" panose="020B0604020202020204" pitchFamily="34" charset="0"/>
              </a:rPr>
              <a:t>προαγωγή της υγείας</a:t>
            </a:r>
            <a:r>
              <a:rPr lang="el-GR" sz="5400" dirty="0">
                <a:latin typeface="Arial" panose="020B0604020202020204" pitchFamily="34" charset="0"/>
                <a:cs typeface="Arial" panose="020B0604020202020204" pitchFamily="34" charset="0"/>
              </a:rPr>
              <a:t>, </a:t>
            </a:r>
            <a:br>
              <a:rPr lang="en-US" sz="5400" dirty="0">
                <a:latin typeface="Arial" panose="020B0604020202020204" pitchFamily="34" charset="0"/>
                <a:cs typeface="Arial" panose="020B0604020202020204" pitchFamily="34" charset="0"/>
              </a:rPr>
            </a:br>
            <a:r>
              <a:rPr lang="el-GR" sz="5400" dirty="0">
                <a:latin typeface="Arial" panose="020B0604020202020204" pitchFamily="34" charset="0"/>
                <a:cs typeface="Arial" panose="020B0604020202020204" pitchFamily="34" charset="0"/>
              </a:rPr>
              <a:t>την έγκαιρη </a:t>
            </a:r>
            <a:r>
              <a:rPr lang="el-GR" sz="5400" dirty="0">
                <a:solidFill>
                  <a:srgbClr val="2F7788"/>
                </a:solidFill>
                <a:latin typeface="Arial" panose="020B0604020202020204" pitchFamily="34" charset="0"/>
                <a:cs typeface="Arial" panose="020B0604020202020204" pitchFamily="34" charset="0"/>
              </a:rPr>
              <a:t>διάγνωση</a:t>
            </a:r>
            <a:r>
              <a:rPr lang="el-GR" sz="5400" dirty="0">
                <a:latin typeface="Arial" panose="020B0604020202020204" pitchFamily="34" charset="0"/>
                <a:cs typeface="Arial" panose="020B0604020202020204" pitchFamily="34" charset="0"/>
              </a:rPr>
              <a:t> και την πρόληψη των ασθενειών:</a:t>
            </a:r>
          </a:p>
        </p:txBody>
      </p:sp>
      <p:sp>
        <p:nvSpPr>
          <p:cNvPr id="6" name="Subtitle here">
            <a:extLst>
              <a:ext uri="{FF2B5EF4-FFF2-40B4-BE49-F238E27FC236}">
                <a16:creationId xmlns:a16="http://schemas.microsoft.com/office/drawing/2014/main" id="{5598199D-1E15-98DC-738F-15865BF8AC9F}"/>
              </a:ext>
            </a:extLst>
          </p:cNvPr>
          <p:cNvSpPr txBox="1"/>
          <p:nvPr/>
        </p:nvSpPr>
        <p:spPr>
          <a:xfrm>
            <a:off x="-9015" y="3069486"/>
            <a:ext cx="18840903" cy="16784275"/>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432000" indent="-432000">
              <a:lnSpc>
                <a:spcPct val="110000"/>
              </a:lnSpc>
              <a:spcBef>
                <a:spcPts val="1800"/>
              </a:spcBef>
              <a:buClr>
                <a:srgbClr val="2F7788"/>
              </a:buClr>
              <a:buSzPct val="120000"/>
              <a:buFont typeface="Arial" panose="020B0604020202020204" pitchFamily="34" charset="0"/>
              <a:buChar char="•"/>
            </a:pPr>
            <a:r>
              <a:rPr lang="el-GR" sz="3500" i="0" kern="0" spc="0" dirty="0">
                <a:solidFill>
                  <a:srgbClr val="5E5E5E"/>
                </a:solidFill>
              </a:rPr>
              <a:t>Προωθείται το </a:t>
            </a:r>
            <a:r>
              <a:rPr lang="en-US" sz="3500" b="1" i="0" kern="0" spc="0" dirty="0">
                <a:solidFill>
                  <a:srgbClr val="0A7F93"/>
                </a:solidFill>
              </a:rPr>
              <a:t>Health Technology Assessment (HTA) </a:t>
            </a:r>
            <a:r>
              <a:rPr lang="el-GR" sz="3500" i="0" kern="0" spc="0" dirty="0">
                <a:solidFill>
                  <a:srgbClr val="5E5E5E"/>
                </a:solidFill>
              </a:rPr>
              <a:t>το οποίο θα ολοκληρωθεί</a:t>
            </a:r>
            <a:br>
              <a:rPr lang="el-GR" sz="3500" i="0" kern="0" spc="0" dirty="0">
                <a:solidFill>
                  <a:srgbClr val="5E5E5E"/>
                </a:solidFill>
              </a:rPr>
            </a:br>
            <a:r>
              <a:rPr lang="el-GR" sz="3500" i="0" kern="0" spc="0" dirty="0">
                <a:solidFill>
                  <a:srgbClr val="5E5E5E"/>
                </a:solidFill>
              </a:rPr>
              <a:t> 01/01/2025</a:t>
            </a:r>
          </a:p>
          <a:p>
            <a:pPr marL="432000" indent="-432000">
              <a:lnSpc>
                <a:spcPct val="110000"/>
              </a:lnSpc>
              <a:spcBef>
                <a:spcPts val="1800"/>
              </a:spcBef>
              <a:buClr>
                <a:srgbClr val="2F7788"/>
              </a:buClr>
              <a:buSzPct val="120000"/>
              <a:buFont typeface="Arial" panose="020B0604020202020204" pitchFamily="34" charset="0"/>
              <a:buChar char="•"/>
            </a:pPr>
            <a:r>
              <a:rPr lang="el-GR" sz="3500" i="0" spc="0" dirty="0">
                <a:solidFill>
                  <a:srgbClr val="5E5E5E"/>
                </a:solidFill>
              </a:rPr>
              <a:t>Προωθείται ο σχεδιασμός </a:t>
            </a:r>
            <a:r>
              <a:rPr lang="el-GR" sz="3500" b="1" i="0" spc="0" dirty="0">
                <a:solidFill>
                  <a:srgbClr val="0A7F92"/>
                </a:solidFill>
              </a:rPr>
              <a:t>Ηλεκτρονικής Πλατφόρμας </a:t>
            </a:r>
            <a:r>
              <a:rPr lang="el-GR" sz="3500" i="0" spc="0" dirty="0">
                <a:solidFill>
                  <a:srgbClr val="5E5E5E"/>
                </a:solidFill>
              </a:rPr>
              <a:t>για την επιτήρηση της νοσοκομειακής κατανάλωσης αντιβιοτικών και νοσοκομειακών λοιμώξεων </a:t>
            </a:r>
          </a:p>
          <a:p>
            <a:pPr marL="432000" indent="-432000">
              <a:lnSpc>
                <a:spcPct val="110000"/>
              </a:lnSpc>
              <a:spcBef>
                <a:spcPts val="1800"/>
              </a:spcBef>
              <a:buClr>
                <a:srgbClr val="2F7788"/>
              </a:buClr>
              <a:buSzPct val="120000"/>
              <a:buFont typeface="Arial" panose="020B0604020202020204" pitchFamily="34" charset="0"/>
              <a:buChar char="•"/>
            </a:pPr>
            <a:r>
              <a:rPr lang="el-GR" sz="3500" i="0" spc="0" dirty="0">
                <a:solidFill>
                  <a:srgbClr val="5E5E5E"/>
                </a:solidFill>
              </a:rPr>
              <a:t>Προωθείται η αναγνώριση </a:t>
            </a:r>
            <a:r>
              <a:rPr lang="el-GR" sz="3500" b="1" i="0" spc="0" dirty="0">
                <a:solidFill>
                  <a:srgbClr val="0A7F92"/>
                </a:solidFill>
              </a:rPr>
              <a:t>Κέντρων Αναφοράς </a:t>
            </a:r>
            <a:r>
              <a:rPr lang="el-GR" sz="3500" i="0" spc="0" dirty="0">
                <a:solidFill>
                  <a:srgbClr val="5E5E5E"/>
                </a:solidFill>
              </a:rPr>
              <a:t>και </a:t>
            </a:r>
            <a:r>
              <a:rPr lang="el-GR" sz="3500" b="1" i="0" spc="0" dirty="0">
                <a:solidFill>
                  <a:srgbClr val="0A7F92"/>
                </a:solidFill>
              </a:rPr>
              <a:t>Κέντρων Αριστείας </a:t>
            </a:r>
          </a:p>
          <a:p>
            <a:pPr marL="432000" indent="-432000">
              <a:lnSpc>
                <a:spcPct val="110000"/>
              </a:lnSpc>
              <a:spcBef>
                <a:spcPts val="1800"/>
              </a:spcBef>
              <a:buClr>
                <a:srgbClr val="2F7788"/>
              </a:buClr>
              <a:buSzPct val="120000"/>
              <a:buFont typeface="Arial" panose="020B0604020202020204" pitchFamily="34" charset="0"/>
              <a:buChar char="•"/>
            </a:pPr>
            <a:r>
              <a:rPr lang="el-GR" sz="3500" i="0" kern="0" spc="0" dirty="0">
                <a:solidFill>
                  <a:srgbClr val="5E5E5E"/>
                </a:solidFill>
              </a:rPr>
              <a:t>Αναβαθμίζεται η </a:t>
            </a:r>
            <a:r>
              <a:rPr lang="el-GR" sz="3500" b="1" i="0" kern="0" spc="0" dirty="0">
                <a:solidFill>
                  <a:srgbClr val="0A7F92"/>
                </a:solidFill>
              </a:rPr>
              <a:t>Μονάδα</a:t>
            </a:r>
            <a:r>
              <a:rPr lang="el-GR" sz="3500" i="0" kern="0" spc="0" dirty="0">
                <a:solidFill>
                  <a:srgbClr val="0A7F92"/>
                </a:solidFill>
              </a:rPr>
              <a:t> </a:t>
            </a:r>
            <a:r>
              <a:rPr lang="el-GR" sz="3500" b="1" i="0" kern="0" spc="0" dirty="0">
                <a:solidFill>
                  <a:srgbClr val="0A7F92"/>
                </a:solidFill>
              </a:rPr>
              <a:t>Επιδημιολογικής Επιτήρησης και Ελέγχου Λοιμωδών Νοσημάτων</a:t>
            </a:r>
            <a:endParaRPr lang="el-GR" sz="3500" i="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r>
              <a:rPr lang="el-GR" sz="3500" i="0" kern="0" spc="0" dirty="0">
                <a:solidFill>
                  <a:srgbClr val="5E5E5E"/>
                </a:solidFill>
              </a:rPr>
              <a:t>Θα ετοιμαστεί σε συνεργα</a:t>
            </a:r>
            <a:r>
              <a:rPr lang="el-GR" sz="3500" i="0" spc="0" dirty="0">
                <a:solidFill>
                  <a:srgbClr val="5E5E5E"/>
                </a:solidFill>
              </a:rPr>
              <a:t>σία με το ΤΕΠΑΚ</a:t>
            </a:r>
            <a:r>
              <a:rPr lang="el-GR" sz="3500" i="0" kern="0" spc="0" dirty="0">
                <a:solidFill>
                  <a:srgbClr val="5E5E5E"/>
                </a:solidFill>
              </a:rPr>
              <a:t> μελέτη για την </a:t>
            </a:r>
            <a:r>
              <a:rPr lang="el-GR" sz="3500" b="1" i="0" kern="0" spc="0" dirty="0">
                <a:solidFill>
                  <a:srgbClr val="0A7F92"/>
                </a:solidFill>
              </a:rPr>
              <a:t>αναβάθμιση της </a:t>
            </a:r>
            <a:r>
              <a:rPr lang="el-GR" sz="3500" b="1" i="0" kern="0" spc="0" dirty="0" err="1">
                <a:solidFill>
                  <a:srgbClr val="0A7F92"/>
                </a:solidFill>
              </a:rPr>
              <a:t>Σχολιατρικής</a:t>
            </a:r>
            <a:r>
              <a:rPr lang="el-GR" sz="3500" b="1" i="0" kern="0" spc="0" dirty="0">
                <a:solidFill>
                  <a:srgbClr val="0A7F92"/>
                </a:solidFill>
              </a:rPr>
              <a:t> Υπηρεσίας, </a:t>
            </a:r>
            <a:r>
              <a:rPr lang="el-GR" sz="3500" i="0" kern="0" spc="0" dirty="0">
                <a:solidFill>
                  <a:srgbClr val="5E5E5E"/>
                </a:solidFill>
              </a:rPr>
              <a:t>η οποία θα ολοκληρωθεί τον Μάρτιο του 2024</a:t>
            </a:r>
            <a:endParaRPr lang="en-US" sz="3500" i="0" kern="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r>
              <a:rPr lang="el-GR" sz="3500" i="0" spc="0" dirty="0">
                <a:solidFill>
                  <a:srgbClr val="5E5E5E"/>
                </a:solidFill>
              </a:rPr>
              <a:t>Προωθείται ολοκληρωμένο Σχέδιο για </a:t>
            </a:r>
            <a:r>
              <a:rPr lang="el-GR" sz="3500" b="1" i="0" spc="0" dirty="0">
                <a:solidFill>
                  <a:srgbClr val="0A7F93"/>
                </a:solidFill>
              </a:rPr>
              <a:t>προσέλκυση νέων στις Νοσηλευτικές Σχολές</a:t>
            </a:r>
            <a:r>
              <a:rPr lang="en-GB" sz="3500" b="1" i="0" spc="0" dirty="0">
                <a:solidFill>
                  <a:srgbClr val="0A7F93"/>
                </a:solidFill>
              </a:rPr>
              <a:t> </a:t>
            </a:r>
            <a:r>
              <a:rPr lang="el-GR" sz="3500" b="1" i="0" spc="0" dirty="0">
                <a:solidFill>
                  <a:srgbClr val="0A7F93"/>
                </a:solidFill>
              </a:rPr>
              <a:t>«Νοσηλεύω»</a:t>
            </a:r>
          </a:p>
          <a:p>
            <a:pPr marL="432000" indent="-432000">
              <a:lnSpc>
                <a:spcPct val="110000"/>
              </a:lnSpc>
              <a:spcBef>
                <a:spcPts val="1800"/>
              </a:spcBef>
              <a:buClr>
                <a:srgbClr val="2F7788"/>
              </a:buClr>
              <a:buSzPct val="120000"/>
              <a:buFont typeface="Arial" panose="020B0604020202020204" pitchFamily="34" charset="0"/>
              <a:buChar char="•"/>
            </a:pPr>
            <a:r>
              <a:rPr lang="el-GR" sz="3500" i="0" spc="0" dirty="0">
                <a:solidFill>
                  <a:srgbClr val="5E5E5E"/>
                </a:solidFill>
              </a:rPr>
              <a:t>Προωθείται ο θεσμός του </a:t>
            </a:r>
            <a:r>
              <a:rPr lang="el-GR" sz="3500" b="1" i="0" spc="0" dirty="0">
                <a:solidFill>
                  <a:srgbClr val="0A7F93"/>
                </a:solidFill>
              </a:rPr>
              <a:t>Νοσηλευτή/Επισκέπτη Υγείας σε απομακρυσμένες περιοχές </a:t>
            </a:r>
            <a:endParaRPr lang="el-GR" sz="3500" b="1" i="0" kern="0" spc="0" dirty="0">
              <a:solidFill>
                <a:srgbClr val="0A7F93"/>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b="1" i="0" kern="0" spc="0" dirty="0">
              <a:solidFill>
                <a:srgbClr val="0A7F92"/>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i="0" kern="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i="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i="0" kern="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i="0" kern="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i="0" kern="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b="1" i="0" kern="0" spc="0" dirty="0">
              <a:solidFill>
                <a:srgbClr val="0A7F92"/>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i="0" kern="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b="1" i="0" kern="0" spc="0" dirty="0">
              <a:solidFill>
                <a:srgbClr val="0A7F92"/>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b="1" i="0" kern="0" spc="0" dirty="0">
              <a:solidFill>
                <a:srgbClr val="0A7F92"/>
              </a:solidFill>
            </a:endParaRPr>
          </a:p>
        </p:txBody>
      </p:sp>
      <p:pic>
        <p:nvPicPr>
          <p:cNvPr id="3" name="Picture 2">
            <a:extLst>
              <a:ext uri="{FF2B5EF4-FFF2-40B4-BE49-F238E27FC236}">
                <a16:creationId xmlns:a16="http://schemas.microsoft.com/office/drawing/2014/main" id="{E21199E6-BB09-89AD-4C10-B876AE61C3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1587" y="4543469"/>
            <a:ext cx="6102413" cy="3985319"/>
          </a:xfrm>
          <a:prstGeom prst="rect">
            <a:avLst/>
          </a:prstGeom>
        </p:spPr>
      </p:pic>
    </p:spTree>
    <p:extLst>
      <p:ext uri="{BB962C8B-B14F-4D97-AF65-F5344CB8AC3E}">
        <p14:creationId xmlns:p14="http://schemas.microsoft.com/office/powerpoint/2010/main" val="221811511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Image" descr="Image"/>
          <p:cNvPicPr>
            <a:picLocks noGrp="1" noRot="1" noChangeAspect="1" noMove="1" noResize="1" noEditPoints="1" noAdjustHandles="1" noChangeArrowheads="1" noChangeShapeType="1" noCrop="1"/>
          </p:cNvPicPr>
          <p:nvPr/>
        </p:nvPicPr>
        <p:blipFill>
          <a:blip r:embed="rId3"/>
          <a:stretch>
            <a:fillRect/>
          </a:stretch>
        </p:blipFill>
        <p:spPr>
          <a:xfrm>
            <a:off x="8936984" y="10354105"/>
            <a:ext cx="15700723" cy="3345352"/>
          </a:xfrm>
          <a:prstGeom prst="rect">
            <a:avLst/>
          </a:prstGeom>
          <a:ln w="12700">
            <a:miter lim="400000"/>
            <a:headEnd/>
            <a:tailEnd/>
          </a:ln>
        </p:spPr>
      </p:pic>
      <p:sp>
        <p:nvSpPr>
          <p:cNvPr id="2" name="ΥΠΟΥΡΓΕΙΟ ΑΜΥΝΑΣ"/>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ΥΓΕΙΑΣ</a:t>
            </a:r>
          </a:p>
        </p:txBody>
      </p:sp>
      <p:sp>
        <p:nvSpPr>
          <p:cNvPr id="11" name="ΚΥΠΡΙΑΚΗ ΔΗΜΟΚΡΑΤΙΑ / ΠΝΕΥΜΑΤΙΚΑ ΔΙΚΑΙΩΜΑΤΑ 2020"/>
          <p:cNvSpPr txBox="1">
            <a:spLocks noGrp="1" noRot="1" noMove="1" noResize="1" noEditPoints="1" noAdjustHandles="1" noChangeArrowheads="1" noChangeShapeType="1"/>
          </p:cNvSpPr>
          <p:nvPr/>
        </p:nvSpPr>
        <p:spPr>
          <a:xfrm>
            <a:off x="1210618" y="12858825"/>
            <a:ext cx="4015061" cy="481516"/>
          </a:xfrm>
          <a:prstGeom prst="rect">
            <a:avLst/>
          </a:prstGeom>
          <a:ln w="12700">
            <a:miter lim="400000"/>
          </a:ln>
        </p:spPr>
        <p:txBody>
          <a:bodyPr lIns="50800" tIns="50800" rIns="50800" bIns="50800">
            <a:normAutofit/>
          </a:bodyPr>
          <a:lstStyle/>
          <a:p>
            <a:pPr algn="l">
              <a:defRPr sz="1000" b="0">
                <a:solidFill>
                  <a:srgbClr val="5E5E5E"/>
                </a:solidFill>
                <a:latin typeface="Arial" panose="020B0604020202020204"/>
                <a:ea typeface="Arial" panose="020B0604020202020204"/>
                <a:cs typeface="Arial" panose="020B0604020202020204"/>
                <a:sym typeface="Arial" panose="020B0604020202020204"/>
              </a:defRPr>
            </a:pPr>
            <a:endParaRPr lang="el-GR" dirty="0"/>
          </a:p>
        </p:txBody>
      </p:sp>
      <p:sp>
        <p:nvSpPr>
          <p:cNvPr id="4" name="headline goes here goes here">
            <a:extLst>
              <a:ext uri="{FF2B5EF4-FFF2-40B4-BE49-F238E27FC236}">
                <a16:creationId xmlns:a16="http://schemas.microsoft.com/office/drawing/2014/main" id="{C4AFE08E-05AA-7C0B-6A20-02960CD07E67}"/>
              </a:ext>
            </a:extLst>
          </p:cNvPr>
          <p:cNvSpPr txBox="1"/>
          <p:nvPr/>
        </p:nvSpPr>
        <p:spPr>
          <a:xfrm>
            <a:off x="860930" y="562098"/>
            <a:ext cx="6641839"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endParaRPr lang="el-GR" b="0" i="1" kern="1200" cap="none" spc="150" dirty="0">
              <a:solidFill>
                <a:srgbClr val="307687"/>
              </a:solidFill>
              <a:latin typeface="Arial" panose="020B0604020202020204" pitchFamily="34" charset="0"/>
              <a:cs typeface="Arial" panose="020B0604020202020204" pitchFamily="34" charset="0"/>
            </a:endParaRPr>
          </a:p>
        </p:txBody>
      </p:sp>
      <p:sp>
        <p:nvSpPr>
          <p:cNvPr id="5" name="Subtitle here">
            <a:extLst>
              <a:ext uri="{FF2B5EF4-FFF2-40B4-BE49-F238E27FC236}">
                <a16:creationId xmlns:a16="http://schemas.microsoft.com/office/drawing/2014/main" id="{57026A04-1AD8-6C9B-9BB6-4E60CD90BDBE}"/>
              </a:ext>
            </a:extLst>
          </p:cNvPr>
          <p:cNvSpPr txBox="1"/>
          <p:nvPr/>
        </p:nvSpPr>
        <p:spPr>
          <a:xfrm>
            <a:off x="860930" y="1018783"/>
            <a:ext cx="19373102" cy="1764586"/>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5400" dirty="0">
                <a:latin typeface="Arial" panose="020B0604020202020204" pitchFamily="34" charset="0"/>
                <a:cs typeface="Arial" panose="020B0604020202020204" pitchFamily="34" charset="0"/>
              </a:rPr>
              <a:t>Σε ό,τι αφορά στην προαγωγή της υγείας, </a:t>
            </a:r>
            <a:br>
              <a:rPr lang="en-US" sz="5400" dirty="0">
                <a:latin typeface="Arial" panose="020B0604020202020204" pitchFamily="34" charset="0"/>
                <a:cs typeface="Arial" panose="020B0604020202020204" pitchFamily="34" charset="0"/>
              </a:rPr>
            </a:br>
            <a:r>
              <a:rPr lang="el-GR" sz="5400" b="1" dirty="0">
                <a:latin typeface="Arial" panose="020B0604020202020204" pitchFamily="34" charset="0"/>
                <a:cs typeface="Arial" panose="020B0604020202020204" pitchFamily="34" charset="0"/>
              </a:rPr>
              <a:t>την έγκαιρη </a:t>
            </a:r>
            <a:r>
              <a:rPr lang="el-GR" sz="5400" b="1" dirty="0">
                <a:solidFill>
                  <a:srgbClr val="2F7788"/>
                </a:solidFill>
                <a:latin typeface="Arial" panose="020B0604020202020204" pitchFamily="34" charset="0"/>
                <a:cs typeface="Arial" panose="020B0604020202020204" pitchFamily="34" charset="0"/>
              </a:rPr>
              <a:t>διάγνωση</a:t>
            </a:r>
            <a:r>
              <a:rPr lang="el-GR" sz="5400" b="1" dirty="0">
                <a:latin typeface="Arial" panose="020B0604020202020204" pitchFamily="34" charset="0"/>
                <a:cs typeface="Arial" panose="020B0604020202020204" pitchFamily="34" charset="0"/>
              </a:rPr>
              <a:t> και την πρόληψη των ασθενειών</a:t>
            </a:r>
            <a:r>
              <a:rPr lang="el-GR" sz="5400" dirty="0">
                <a:latin typeface="Arial" panose="020B0604020202020204" pitchFamily="34" charset="0"/>
                <a:cs typeface="Arial" panose="020B0604020202020204" pitchFamily="34" charset="0"/>
              </a:rPr>
              <a:t>:</a:t>
            </a:r>
          </a:p>
        </p:txBody>
      </p:sp>
      <p:sp>
        <p:nvSpPr>
          <p:cNvPr id="6" name="Subtitle here">
            <a:extLst>
              <a:ext uri="{FF2B5EF4-FFF2-40B4-BE49-F238E27FC236}">
                <a16:creationId xmlns:a16="http://schemas.microsoft.com/office/drawing/2014/main" id="{5598199D-1E15-98DC-738F-15865BF8AC9F}"/>
              </a:ext>
            </a:extLst>
          </p:cNvPr>
          <p:cNvSpPr txBox="1"/>
          <p:nvPr/>
        </p:nvSpPr>
        <p:spPr>
          <a:xfrm>
            <a:off x="513634" y="3915133"/>
            <a:ext cx="18840903" cy="10428689"/>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432000" indent="-432000">
              <a:lnSpc>
                <a:spcPct val="110000"/>
              </a:lnSpc>
              <a:spcBef>
                <a:spcPts val="1800"/>
              </a:spcBef>
              <a:buClr>
                <a:srgbClr val="2F7788"/>
              </a:buClr>
              <a:buSzPct val="120000"/>
              <a:buFont typeface="Arial" panose="020B0604020202020204" pitchFamily="34" charset="0"/>
              <a:buChar char="•"/>
            </a:pPr>
            <a:r>
              <a:rPr lang="el-GR" sz="3500" i="0" kern="0" spc="0" dirty="0">
                <a:solidFill>
                  <a:srgbClr val="5E5E5E"/>
                </a:solidFill>
              </a:rPr>
              <a:t>Αναβαθμίστηκαν οι υποδομές των </a:t>
            </a:r>
            <a:r>
              <a:rPr lang="el-GR" sz="3500" b="1" i="0" kern="0" spc="0" dirty="0">
                <a:solidFill>
                  <a:srgbClr val="0A7F92"/>
                </a:solidFill>
              </a:rPr>
              <a:t>Κέντρων Μαστογραφίας </a:t>
            </a:r>
            <a:r>
              <a:rPr lang="el-GR" sz="3500" i="0" kern="0" spc="0" dirty="0">
                <a:solidFill>
                  <a:srgbClr val="5E5E5E"/>
                </a:solidFill>
              </a:rPr>
              <a:t>και επεκτάθηκε το ηλικιακό όριο των δικαιούχων γυναικών </a:t>
            </a:r>
            <a:r>
              <a:rPr lang="el-GR" sz="3500" i="0" spc="0" dirty="0">
                <a:solidFill>
                  <a:srgbClr val="5E5E5E"/>
                </a:solidFill>
              </a:rPr>
              <a:t>στις ηλικίες 45 μέχρι 74 ετών</a:t>
            </a:r>
          </a:p>
          <a:p>
            <a:pPr marL="432000" indent="-432000">
              <a:lnSpc>
                <a:spcPct val="110000"/>
              </a:lnSpc>
              <a:spcBef>
                <a:spcPts val="1800"/>
              </a:spcBef>
              <a:buClr>
                <a:srgbClr val="2F7788"/>
              </a:buClr>
              <a:buSzPct val="120000"/>
              <a:buFont typeface="Arial" panose="020B0604020202020204" pitchFamily="34" charset="0"/>
              <a:buChar char="•"/>
            </a:pPr>
            <a:r>
              <a:rPr lang="el-GR" sz="3500" i="0" kern="0" spc="0" dirty="0">
                <a:solidFill>
                  <a:srgbClr val="6C6C6C"/>
                </a:solidFill>
              </a:rPr>
              <a:t>Αρχές του 2024 </a:t>
            </a:r>
            <a:r>
              <a:rPr lang="el-GR" sz="3500" i="0" kern="0" spc="0" dirty="0">
                <a:solidFill>
                  <a:srgbClr val="5E5E5E"/>
                </a:solidFill>
              </a:rPr>
              <a:t>προγραμματίζεται η έναρξη του </a:t>
            </a:r>
            <a:r>
              <a:rPr lang="el-GR" sz="3500" b="1" i="0" kern="0" spc="0" dirty="0">
                <a:solidFill>
                  <a:srgbClr val="0A7F92"/>
                </a:solidFill>
              </a:rPr>
              <a:t>ανιχνευτικού προγράμματος </a:t>
            </a:r>
            <a:br>
              <a:rPr lang="en-US" sz="3500" b="1" i="0" kern="0" spc="0" dirty="0">
                <a:solidFill>
                  <a:srgbClr val="0A7F92"/>
                </a:solidFill>
              </a:rPr>
            </a:br>
            <a:r>
              <a:rPr lang="el-GR" sz="3500" b="1" i="0" kern="0" spc="0" dirty="0">
                <a:solidFill>
                  <a:srgbClr val="0A7F92"/>
                </a:solidFill>
              </a:rPr>
              <a:t>για τον καρκίνο του παχέος εντέρου</a:t>
            </a:r>
            <a:r>
              <a:rPr lang="el-GR" sz="3500" b="1" i="0" kern="0" spc="0" dirty="0">
                <a:solidFill>
                  <a:srgbClr val="E58E1A"/>
                </a:solidFill>
              </a:rPr>
              <a:t> </a:t>
            </a:r>
            <a:r>
              <a:rPr lang="el-GR" sz="3500" i="0" kern="0" spc="0" dirty="0">
                <a:solidFill>
                  <a:srgbClr val="5E5E5E"/>
                </a:solidFill>
              </a:rPr>
              <a:t>σε άτομα ηλικίας 50-74 ετών  </a:t>
            </a:r>
          </a:p>
          <a:p>
            <a:pPr marL="432000" indent="-432000">
              <a:lnSpc>
                <a:spcPct val="110000"/>
              </a:lnSpc>
              <a:spcBef>
                <a:spcPts val="1800"/>
              </a:spcBef>
              <a:buClr>
                <a:srgbClr val="2F7788"/>
              </a:buClr>
              <a:buSzPct val="120000"/>
              <a:buFont typeface="Arial" panose="020B0604020202020204" pitchFamily="34" charset="0"/>
              <a:buChar char="•"/>
            </a:pPr>
            <a:r>
              <a:rPr lang="el-GR" sz="3500" i="0" kern="0" spc="0" dirty="0">
                <a:solidFill>
                  <a:srgbClr val="5E5E5E"/>
                </a:solidFill>
              </a:rPr>
              <a:t>Αρχές του 2024 αρχίζει το Πρόγραμμα</a:t>
            </a:r>
            <a:r>
              <a:rPr lang="en-US" sz="3500" i="0" kern="0" spc="0" dirty="0">
                <a:solidFill>
                  <a:srgbClr val="5E5E5E"/>
                </a:solidFill>
              </a:rPr>
              <a:t> </a:t>
            </a:r>
            <a:r>
              <a:rPr lang="el-GR" sz="3500" i="0" kern="0" spc="0" dirty="0">
                <a:solidFill>
                  <a:srgbClr val="5E5E5E"/>
                </a:solidFill>
              </a:rPr>
              <a:t>για τον </a:t>
            </a:r>
            <a:r>
              <a:rPr lang="el-GR" sz="3500" b="1" i="0" kern="0" spc="0" dirty="0">
                <a:solidFill>
                  <a:srgbClr val="0A7F92"/>
                </a:solidFill>
              </a:rPr>
              <a:t>καρκίνο του προστάτη</a:t>
            </a:r>
          </a:p>
          <a:p>
            <a:pPr marL="432000" indent="-432000">
              <a:lnSpc>
                <a:spcPct val="110000"/>
              </a:lnSpc>
              <a:spcBef>
                <a:spcPts val="1800"/>
              </a:spcBef>
              <a:buClr>
                <a:srgbClr val="2F7788"/>
              </a:buClr>
              <a:buSzPct val="120000"/>
              <a:buFont typeface="Arial" panose="020B0604020202020204" pitchFamily="34" charset="0"/>
              <a:buChar char="•"/>
            </a:pPr>
            <a:r>
              <a:rPr lang="el-GR" sz="3500" i="0" kern="0" spc="0" dirty="0">
                <a:solidFill>
                  <a:srgbClr val="6C6C6C"/>
                </a:solidFill>
              </a:rPr>
              <a:t>Τέλος </a:t>
            </a:r>
            <a:r>
              <a:rPr lang="el-GR" sz="3500" i="0" kern="0" spc="0" dirty="0">
                <a:solidFill>
                  <a:srgbClr val="5E5E5E"/>
                </a:solidFill>
              </a:rPr>
              <a:t>του 2024 αρχίζει το ανιχνευτικό πρόγραμμα για τον </a:t>
            </a:r>
            <a:r>
              <a:rPr lang="el-GR" sz="3500" b="1" i="0" kern="0" spc="0" dirty="0">
                <a:solidFill>
                  <a:srgbClr val="0A7F92"/>
                </a:solidFill>
              </a:rPr>
              <a:t>καρκίνο του τραχήλου </a:t>
            </a:r>
            <a:br>
              <a:rPr lang="en-US" sz="3500" b="1" i="0" kern="0" spc="0" dirty="0">
                <a:solidFill>
                  <a:srgbClr val="0A7F92"/>
                </a:solidFill>
              </a:rPr>
            </a:br>
            <a:r>
              <a:rPr lang="el-GR" sz="3500" b="1" i="0" kern="0" spc="0" dirty="0">
                <a:solidFill>
                  <a:srgbClr val="0A7F92"/>
                </a:solidFill>
              </a:rPr>
              <a:t>της μήτρας</a:t>
            </a:r>
          </a:p>
          <a:p>
            <a:pPr marL="432000" indent="-432000">
              <a:lnSpc>
                <a:spcPct val="110000"/>
              </a:lnSpc>
              <a:spcBef>
                <a:spcPts val="1800"/>
              </a:spcBef>
              <a:buClr>
                <a:srgbClr val="2F7788"/>
              </a:buClr>
              <a:buSzPct val="120000"/>
              <a:buFont typeface="Arial" panose="020B0604020202020204" pitchFamily="34" charset="0"/>
              <a:buChar char="•"/>
            </a:pPr>
            <a:r>
              <a:rPr lang="el-GR" sz="3500" i="0" kern="0" spc="0" dirty="0">
                <a:solidFill>
                  <a:srgbClr val="6C6C6C"/>
                </a:solidFill>
              </a:rPr>
              <a:t>Αρχές του 2024 προγραμματίζεται η έναρξη </a:t>
            </a:r>
            <a:r>
              <a:rPr lang="el-GR" sz="3500" i="0" spc="0" dirty="0">
                <a:solidFill>
                  <a:srgbClr val="6C6C6C"/>
                </a:solidFill>
              </a:rPr>
              <a:t>του προγράμματος για τις </a:t>
            </a:r>
            <a:r>
              <a:rPr lang="el-GR" sz="3500" b="1" i="0" spc="0" dirty="0">
                <a:solidFill>
                  <a:srgbClr val="0A7F92"/>
                </a:solidFill>
              </a:rPr>
              <a:t>διαταραχές αυτιστικού φάσματος</a:t>
            </a:r>
            <a:r>
              <a:rPr lang="el-GR" sz="3500" i="0" spc="0" dirty="0">
                <a:solidFill>
                  <a:srgbClr val="6C6C6C"/>
                </a:solidFill>
              </a:rPr>
              <a:t> σε παιδιά ηλικίας 18-23 μηνών</a:t>
            </a:r>
            <a:r>
              <a:rPr lang="el-GR" sz="3500" i="0" kern="0" spc="0" dirty="0">
                <a:solidFill>
                  <a:srgbClr val="6C6C6C"/>
                </a:solidFill>
              </a:rPr>
              <a:t> </a:t>
            </a:r>
          </a:p>
          <a:p>
            <a:pPr marL="432000" indent="-432000">
              <a:lnSpc>
                <a:spcPct val="110000"/>
              </a:lnSpc>
              <a:spcBef>
                <a:spcPts val="1800"/>
              </a:spcBef>
              <a:buClr>
                <a:srgbClr val="2F7788"/>
              </a:buClr>
              <a:buSzPct val="120000"/>
              <a:buFont typeface="Arial" panose="020B0604020202020204" pitchFamily="34" charset="0"/>
              <a:buChar char="•"/>
            </a:pPr>
            <a:r>
              <a:rPr lang="el-GR" sz="3500" i="0" spc="0" dirty="0">
                <a:solidFill>
                  <a:srgbClr val="6C6C6C"/>
                </a:solidFill>
              </a:rPr>
              <a:t>Πιλοτικά θα προωθηθεί το Πρόγραμμα για τον </a:t>
            </a:r>
            <a:r>
              <a:rPr lang="el-GR" sz="3500" b="1" i="0" spc="0" dirty="0">
                <a:solidFill>
                  <a:srgbClr val="0A7F92"/>
                </a:solidFill>
              </a:rPr>
              <a:t>καρκίνο των πνευμόνων</a:t>
            </a:r>
            <a:endParaRPr lang="el-GR" sz="3500" b="1" i="0" kern="0" spc="0" dirty="0">
              <a:solidFill>
                <a:srgbClr val="0A7F92"/>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i="0" kern="0" spc="0" dirty="0">
              <a:solidFill>
                <a:srgbClr val="6C6C6C"/>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i="0" kern="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b="1" i="0" kern="0" spc="0" dirty="0">
              <a:solidFill>
                <a:srgbClr val="0A7F92"/>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b="1" i="0" kern="0" spc="0" dirty="0">
              <a:solidFill>
                <a:srgbClr val="0A7F92"/>
              </a:solidFill>
            </a:endParaRPr>
          </a:p>
        </p:txBody>
      </p:sp>
      <p:pic>
        <p:nvPicPr>
          <p:cNvPr id="3" name="Picture 2">
            <a:extLst>
              <a:ext uri="{FF2B5EF4-FFF2-40B4-BE49-F238E27FC236}">
                <a16:creationId xmlns:a16="http://schemas.microsoft.com/office/drawing/2014/main" id="{3642654B-F3B2-6422-0FDC-A2CC2E9886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21473" y="4878908"/>
            <a:ext cx="6648893" cy="3302284"/>
          </a:xfrm>
          <a:prstGeom prst="rect">
            <a:avLst/>
          </a:prstGeom>
        </p:spPr>
      </p:pic>
    </p:spTree>
    <p:extLst>
      <p:ext uri="{BB962C8B-B14F-4D97-AF65-F5344CB8AC3E}">
        <p14:creationId xmlns:p14="http://schemas.microsoft.com/office/powerpoint/2010/main" val="262565729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Image" descr="Image"/>
          <p:cNvPicPr>
            <a:picLocks noGrp="1" noRot="1" noChangeAspect="1" noMove="1" noResize="1" noEditPoints="1" noAdjustHandles="1" noChangeArrowheads="1" noChangeShapeType="1" noCrop="1"/>
          </p:cNvPicPr>
          <p:nvPr/>
        </p:nvPicPr>
        <p:blipFill>
          <a:blip r:embed="rId3"/>
          <a:stretch>
            <a:fillRect/>
          </a:stretch>
        </p:blipFill>
        <p:spPr>
          <a:xfrm>
            <a:off x="8936984" y="10354105"/>
            <a:ext cx="15700723" cy="3345352"/>
          </a:xfrm>
          <a:prstGeom prst="rect">
            <a:avLst/>
          </a:prstGeom>
          <a:ln w="12700">
            <a:miter lim="400000"/>
            <a:headEnd/>
            <a:tailEnd/>
          </a:ln>
        </p:spPr>
      </p:pic>
      <p:sp>
        <p:nvSpPr>
          <p:cNvPr id="2" name="ΥΠΟΥΡΓΕΙΟ ΑΜΥΝΑΣ"/>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ΥΓΕΙΑΣ</a:t>
            </a:r>
          </a:p>
        </p:txBody>
      </p:sp>
      <p:sp>
        <p:nvSpPr>
          <p:cNvPr id="11" name="ΚΥΠΡΙΑΚΗ ΔΗΜΟΚΡΑΤΙΑ / ΠΝΕΥΜΑΤΙΚΑ ΔΙΚΑΙΩΜΑΤΑ 2020"/>
          <p:cNvSpPr txBox="1">
            <a:spLocks noGrp="1" noRot="1" noMove="1" noResize="1" noEditPoints="1" noAdjustHandles="1" noChangeArrowheads="1" noChangeShapeType="1"/>
          </p:cNvSpPr>
          <p:nvPr/>
        </p:nvSpPr>
        <p:spPr>
          <a:xfrm>
            <a:off x="1210618" y="12858825"/>
            <a:ext cx="4015061" cy="481516"/>
          </a:xfrm>
          <a:prstGeom prst="rect">
            <a:avLst/>
          </a:prstGeom>
          <a:ln w="12700">
            <a:miter lim="400000"/>
          </a:ln>
        </p:spPr>
        <p:txBody>
          <a:bodyPr lIns="50800" tIns="50800" rIns="50800" bIns="50800">
            <a:normAutofit/>
          </a:bodyPr>
          <a:lstStyle/>
          <a:p>
            <a:pPr algn="l">
              <a:defRPr sz="1000" b="0">
                <a:solidFill>
                  <a:srgbClr val="5E5E5E"/>
                </a:solidFill>
                <a:latin typeface="Arial" panose="020B0604020202020204"/>
                <a:ea typeface="Arial" panose="020B0604020202020204"/>
                <a:cs typeface="Arial" panose="020B0604020202020204"/>
                <a:sym typeface="Arial" panose="020B0604020202020204"/>
              </a:defRPr>
            </a:pPr>
            <a:endParaRPr lang="el-GR" dirty="0"/>
          </a:p>
        </p:txBody>
      </p:sp>
      <p:sp>
        <p:nvSpPr>
          <p:cNvPr id="4" name="headline goes here goes here">
            <a:extLst>
              <a:ext uri="{FF2B5EF4-FFF2-40B4-BE49-F238E27FC236}">
                <a16:creationId xmlns:a16="http://schemas.microsoft.com/office/drawing/2014/main" id="{C4AFE08E-05AA-7C0B-6A20-02960CD07E67}"/>
              </a:ext>
            </a:extLst>
          </p:cNvPr>
          <p:cNvSpPr txBox="1"/>
          <p:nvPr/>
        </p:nvSpPr>
        <p:spPr>
          <a:xfrm>
            <a:off x="860930" y="562098"/>
            <a:ext cx="6641839"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endParaRPr lang="el-GR" b="0" i="1" kern="1200" cap="none" spc="150" dirty="0">
              <a:solidFill>
                <a:srgbClr val="307687"/>
              </a:solidFill>
              <a:latin typeface="Arial" panose="020B0604020202020204" pitchFamily="34" charset="0"/>
              <a:cs typeface="Arial" panose="020B0604020202020204" pitchFamily="34" charset="0"/>
            </a:endParaRPr>
          </a:p>
        </p:txBody>
      </p:sp>
      <p:sp>
        <p:nvSpPr>
          <p:cNvPr id="5" name="Subtitle here">
            <a:extLst>
              <a:ext uri="{FF2B5EF4-FFF2-40B4-BE49-F238E27FC236}">
                <a16:creationId xmlns:a16="http://schemas.microsoft.com/office/drawing/2014/main" id="{57026A04-1AD8-6C9B-9BB6-4E60CD90BDBE}"/>
              </a:ext>
            </a:extLst>
          </p:cNvPr>
          <p:cNvSpPr txBox="1"/>
          <p:nvPr/>
        </p:nvSpPr>
        <p:spPr>
          <a:xfrm>
            <a:off x="194064" y="375660"/>
            <a:ext cx="22399236" cy="1949252"/>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6000" dirty="0">
                <a:latin typeface="Arial" panose="020B0604020202020204" pitchFamily="34" charset="0"/>
                <a:cs typeface="Arial" panose="020B0604020202020204" pitchFamily="34" charset="0"/>
              </a:rPr>
              <a:t>Σε ό,τι αφορά στην προαγωγή της υγείας, </a:t>
            </a:r>
            <a:br>
              <a:rPr lang="en-US" sz="6000" dirty="0">
                <a:latin typeface="Arial" panose="020B0604020202020204" pitchFamily="34" charset="0"/>
                <a:cs typeface="Arial" panose="020B0604020202020204" pitchFamily="34" charset="0"/>
              </a:rPr>
            </a:br>
            <a:r>
              <a:rPr lang="el-GR" sz="6000" b="1" dirty="0">
                <a:latin typeface="Arial" panose="020B0604020202020204" pitchFamily="34" charset="0"/>
                <a:cs typeface="Arial" panose="020B0604020202020204" pitchFamily="34" charset="0"/>
              </a:rPr>
              <a:t>την έγκαιρη διάγνωση και την πρόληψη των ασθενειών</a:t>
            </a:r>
            <a:r>
              <a:rPr lang="el-GR" sz="6000" dirty="0">
                <a:latin typeface="Arial" panose="020B0604020202020204" pitchFamily="34" charset="0"/>
                <a:cs typeface="Arial" panose="020B0604020202020204" pitchFamily="34" charset="0"/>
              </a:rPr>
              <a:t>:</a:t>
            </a:r>
          </a:p>
        </p:txBody>
      </p:sp>
      <p:sp>
        <p:nvSpPr>
          <p:cNvPr id="6" name="Subtitle here">
            <a:extLst>
              <a:ext uri="{FF2B5EF4-FFF2-40B4-BE49-F238E27FC236}">
                <a16:creationId xmlns:a16="http://schemas.microsoft.com/office/drawing/2014/main" id="{5598199D-1E15-98DC-738F-15865BF8AC9F}"/>
              </a:ext>
            </a:extLst>
          </p:cNvPr>
          <p:cNvSpPr txBox="1"/>
          <p:nvPr/>
        </p:nvSpPr>
        <p:spPr>
          <a:xfrm>
            <a:off x="495300" y="3314701"/>
            <a:ext cx="18539666" cy="8106515"/>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10000"/>
              </a:lnSpc>
              <a:spcBef>
                <a:spcPts val="1800"/>
              </a:spcBef>
              <a:buClr>
                <a:srgbClr val="2F7788"/>
              </a:buClr>
              <a:buSzPct val="120000"/>
            </a:pPr>
            <a:r>
              <a:rPr lang="el-GR" b="1" kern="0" spc="0" dirty="0">
                <a:solidFill>
                  <a:srgbClr val="0A7F93"/>
                </a:solidFill>
              </a:rPr>
              <a:t>Στρατηγικές</a:t>
            </a:r>
            <a:r>
              <a:rPr lang="el-GR" sz="4200" b="1" i="0" kern="0" spc="0" dirty="0">
                <a:solidFill>
                  <a:srgbClr val="5E5E5E"/>
                </a:solidFill>
              </a:rPr>
              <a:t> </a:t>
            </a:r>
          </a:p>
          <a:p>
            <a:pPr marL="432000" indent="-432000">
              <a:lnSpc>
                <a:spcPct val="110000"/>
              </a:lnSpc>
              <a:spcBef>
                <a:spcPts val="1800"/>
              </a:spcBef>
              <a:buClr>
                <a:srgbClr val="2F7788"/>
              </a:buClr>
              <a:buSzPct val="120000"/>
              <a:buFont typeface="Arial" panose="020B0604020202020204" pitchFamily="34" charset="0"/>
              <a:buChar char="•"/>
            </a:pPr>
            <a:r>
              <a:rPr lang="el-GR" sz="4200" i="0" kern="0" spc="0" dirty="0">
                <a:solidFill>
                  <a:srgbClr val="5E5E5E"/>
                </a:solidFill>
              </a:rPr>
              <a:t>Έχει ολοκληρωθεί από πλευράς Υπουργείου Υγείας το μέρος που αφορά στην </a:t>
            </a:r>
            <a:r>
              <a:rPr lang="el-GR" sz="4200" b="1" i="0" kern="0" spc="0" dirty="0">
                <a:solidFill>
                  <a:srgbClr val="0A7F92"/>
                </a:solidFill>
              </a:rPr>
              <a:t>υγεία των ηλικιωμένων</a:t>
            </a:r>
            <a:r>
              <a:rPr lang="el-GR" sz="4200" i="0" kern="0" spc="0" dirty="0">
                <a:solidFill>
                  <a:srgbClr val="5E5E5E"/>
                </a:solidFill>
              </a:rPr>
              <a:t>, το οποίο θα ενταχθεί στην ευρύτερη Στρατηγική </a:t>
            </a:r>
            <a:r>
              <a:rPr lang="el-GR" sz="4200" i="0" spc="0" dirty="0">
                <a:solidFill>
                  <a:srgbClr val="6C6C6C"/>
                </a:solidFill>
              </a:rPr>
              <a:t>της Κυβέρνησης </a:t>
            </a:r>
            <a:r>
              <a:rPr lang="el-GR" sz="4200" i="0" kern="0" spc="0" dirty="0">
                <a:solidFill>
                  <a:srgbClr val="5E5E5E"/>
                </a:solidFill>
              </a:rPr>
              <a:t>για τ</a:t>
            </a:r>
            <a:r>
              <a:rPr lang="el-GR" sz="4200" i="0" spc="0" dirty="0">
                <a:solidFill>
                  <a:srgbClr val="5E5E5E"/>
                </a:solidFill>
              </a:rPr>
              <a:t>ην Ενεργό Γήρανση </a:t>
            </a:r>
            <a:endParaRPr lang="el-GR" sz="4200" i="0" kern="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r>
              <a:rPr lang="el-GR" sz="4200" i="0" kern="0" spc="0" dirty="0">
                <a:solidFill>
                  <a:srgbClr val="5E5E5E"/>
                </a:solidFill>
              </a:rPr>
              <a:t>Θα κατατεθεί </a:t>
            </a:r>
            <a:r>
              <a:rPr lang="el-GR" sz="4200" i="0" kern="0" spc="0" dirty="0">
                <a:solidFill>
                  <a:srgbClr val="6C6C6C"/>
                </a:solidFill>
              </a:rPr>
              <a:t>εντός Δεκεμβρίου στο Υπουργικό Συμβούλιο </a:t>
            </a:r>
            <a:r>
              <a:rPr lang="el-GR" sz="4200" i="0" kern="0" spc="0" dirty="0">
                <a:solidFill>
                  <a:srgbClr val="5E5E5E"/>
                </a:solidFill>
              </a:rPr>
              <a:t>για έγκριση η Εθνική Στρατηγική για την </a:t>
            </a:r>
            <a:r>
              <a:rPr lang="el-GR" sz="4200" b="1" i="0" kern="0" spc="0" dirty="0">
                <a:solidFill>
                  <a:srgbClr val="0A7F92"/>
                </a:solidFill>
              </a:rPr>
              <a:t>προώθηση του Φυσιολογικού Τοκετού και </a:t>
            </a:r>
            <a:br>
              <a:rPr lang="el-GR" sz="4200" b="1" i="0" kern="0" spc="0" dirty="0">
                <a:solidFill>
                  <a:srgbClr val="0A7F92"/>
                </a:solidFill>
              </a:rPr>
            </a:br>
            <a:r>
              <a:rPr lang="el-GR" sz="4200" b="1" i="0" kern="0" spc="0" dirty="0">
                <a:solidFill>
                  <a:srgbClr val="0A7F92"/>
                </a:solidFill>
              </a:rPr>
              <a:t>τη μείωση της </a:t>
            </a:r>
            <a:r>
              <a:rPr lang="el-GR" sz="4200" b="1" i="0" kern="0" spc="0" dirty="0" err="1">
                <a:solidFill>
                  <a:srgbClr val="0A7F92"/>
                </a:solidFill>
              </a:rPr>
              <a:t>Προωρότητας</a:t>
            </a:r>
            <a:r>
              <a:rPr lang="el-GR" sz="4200" b="1" i="0" kern="0" spc="0" dirty="0">
                <a:solidFill>
                  <a:srgbClr val="0A7F92"/>
                </a:solidFill>
              </a:rPr>
              <a:t> στην Κύπρο</a:t>
            </a:r>
          </a:p>
          <a:p>
            <a:pPr marL="432000" indent="-432000">
              <a:lnSpc>
                <a:spcPct val="110000"/>
              </a:lnSpc>
              <a:spcBef>
                <a:spcPts val="1800"/>
              </a:spcBef>
              <a:buClr>
                <a:srgbClr val="2F7788"/>
              </a:buClr>
              <a:buSzPct val="120000"/>
              <a:buFont typeface="Arial" panose="020B0604020202020204" pitchFamily="34" charset="0"/>
              <a:buChar char="•"/>
            </a:pPr>
            <a:r>
              <a:rPr lang="el-GR" sz="4200" i="0" spc="0" dirty="0">
                <a:solidFill>
                  <a:srgbClr val="5E5E5E"/>
                </a:solidFill>
              </a:rPr>
              <a:t>Ετοιμάζεται Εθνική Σ</a:t>
            </a:r>
            <a:r>
              <a:rPr lang="el-GR" sz="4200" i="0" kern="0" spc="0" dirty="0">
                <a:solidFill>
                  <a:srgbClr val="5E5E5E"/>
                </a:solidFill>
              </a:rPr>
              <a:t>τρατηγική για την πρόληψη και αντιμετώπιση των </a:t>
            </a:r>
            <a:r>
              <a:rPr lang="el-GR" sz="4200" b="1" i="0" kern="0" spc="0" dirty="0">
                <a:solidFill>
                  <a:srgbClr val="0A7F92"/>
                </a:solidFill>
              </a:rPr>
              <a:t>καρδιοαγγειακών νοσημάτων  </a:t>
            </a:r>
          </a:p>
          <a:p>
            <a:pPr marL="432000" indent="-432000">
              <a:lnSpc>
                <a:spcPct val="110000"/>
              </a:lnSpc>
              <a:spcBef>
                <a:spcPts val="1800"/>
              </a:spcBef>
              <a:buClr>
                <a:srgbClr val="2F7788"/>
              </a:buClr>
              <a:buSzPct val="120000"/>
              <a:buFont typeface="Arial" panose="020B0604020202020204" pitchFamily="34" charset="0"/>
              <a:buChar char="•"/>
            </a:pPr>
            <a:endParaRPr lang="el-GR" sz="3500" b="1" i="0" kern="0" spc="0" dirty="0">
              <a:solidFill>
                <a:srgbClr val="0A7F92"/>
              </a:solidFill>
            </a:endParaRPr>
          </a:p>
        </p:txBody>
      </p:sp>
      <p:pic>
        <p:nvPicPr>
          <p:cNvPr id="7" name="Picture 6">
            <a:extLst>
              <a:ext uri="{FF2B5EF4-FFF2-40B4-BE49-F238E27FC236}">
                <a16:creationId xmlns:a16="http://schemas.microsoft.com/office/drawing/2014/main" id="{7BDF00B2-2A49-6469-2DA2-74EFD58E71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34967" y="5028116"/>
            <a:ext cx="5349034" cy="3570355"/>
          </a:xfrm>
          <a:prstGeom prst="rect">
            <a:avLst/>
          </a:prstGeom>
        </p:spPr>
      </p:pic>
    </p:spTree>
    <p:extLst>
      <p:ext uri="{BB962C8B-B14F-4D97-AF65-F5344CB8AC3E}">
        <p14:creationId xmlns:p14="http://schemas.microsoft.com/office/powerpoint/2010/main" val="397546921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Image" descr="Image"/>
          <p:cNvPicPr>
            <a:picLocks noGrp="1" noRot="1" noChangeAspect="1" noMove="1" noResize="1" noEditPoints="1" noAdjustHandles="1" noChangeArrowheads="1" noChangeShapeType="1" noCrop="1"/>
          </p:cNvPicPr>
          <p:nvPr/>
        </p:nvPicPr>
        <p:blipFill>
          <a:blip r:embed="rId3"/>
          <a:stretch>
            <a:fillRect/>
          </a:stretch>
        </p:blipFill>
        <p:spPr>
          <a:xfrm>
            <a:off x="8936984" y="10354105"/>
            <a:ext cx="15700723" cy="3345352"/>
          </a:xfrm>
          <a:prstGeom prst="rect">
            <a:avLst/>
          </a:prstGeom>
          <a:ln w="12700">
            <a:miter lim="400000"/>
            <a:headEnd/>
            <a:tailEnd/>
          </a:ln>
        </p:spPr>
      </p:pic>
      <p:sp>
        <p:nvSpPr>
          <p:cNvPr id="2" name="ΥΠΟΥΡΓΕΙΟ ΑΜΥΝΑΣ"/>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ΥΓΕΙΑΣ</a:t>
            </a:r>
          </a:p>
        </p:txBody>
      </p:sp>
      <p:sp>
        <p:nvSpPr>
          <p:cNvPr id="11" name="ΚΥΠΡΙΑΚΗ ΔΗΜΟΚΡΑΤΙΑ / ΠΝΕΥΜΑΤΙΚΑ ΔΙΚΑΙΩΜΑΤΑ 2020"/>
          <p:cNvSpPr txBox="1">
            <a:spLocks noGrp="1" noRot="1" noMove="1" noResize="1" noEditPoints="1" noAdjustHandles="1" noChangeArrowheads="1" noChangeShapeType="1"/>
          </p:cNvSpPr>
          <p:nvPr/>
        </p:nvSpPr>
        <p:spPr>
          <a:xfrm>
            <a:off x="1210618" y="12858825"/>
            <a:ext cx="4015061" cy="481516"/>
          </a:xfrm>
          <a:prstGeom prst="rect">
            <a:avLst/>
          </a:prstGeom>
          <a:ln w="12700">
            <a:miter lim="400000"/>
          </a:ln>
        </p:spPr>
        <p:txBody>
          <a:bodyPr lIns="50800" tIns="50800" rIns="50800" bIns="50800">
            <a:normAutofit/>
          </a:bodyPr>
          <a:lstStyle/>
          <a:p>
            <a:pPr algn="l">
              <a:defRPr sz="1000" b="0">
                <a:solidFill>
                  <a:srgbClr val="5E5E5E"/>
                </a:solidFill>
                <a:latin typeface="Arial" panose="020B0604020202020204"/>
                <a:ea typeface="Arial" panose="020B0604020202020204"/>
                <a:cs typeface="Arial" panose="020B0604020202020204"/>
                <a:sym typeface="Arial" panose="020B0604020202020204"/>
              </a:defRPr>
            </a:pPr>
            <a:endParaRPr lang="el-GR" dirty="0"/>
          </a:p>
        </p:txBody>
      </p:sp>
      <p:sp>
        <p:nvSpPr>
          <p:cNvPr id="4" name="headline goes here goes here">
            <a:extLst>
              <a:ext uri="{FF2B5EF4-FFF2-40B4-BE49-F238E27FC236}">
                <a16:creationId xmlns:a16="http://schemas.microsoft.com/office/drawing/2014/main" id="{C4AFE08E-05AA-7C0B-6A20-02960CD07E67}"/>
              </a:ext>
            </a:extLst>
          </p:cNvPr>
          <p:cNvSpPr txBox="1"/>
          <p:nvPr/>
        </p:nvSpPr>
        <p:spPr>
          <a:xfrm>
            <a:off x="860930" y="562098"/>
            <a:ext cx="6641839"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endParaRPr lang="el-GR" b="0" i="1" kern="1200" cap="none" spc="150" dirty="0">
              <a:solidFill>
                <a:srgbClr val="307687"/>
              </a:solidFill>
              <a:latin typeface="Arial" panose="020B0604020202020204" pitchFamily="34" charset="0"/>
              <a:cs typeface="Arial" panose="020B0604020202020204" pitchFamily="34" charset="0"/>
            </a:endParaRPr>
          </a:p>
        </p:txBody>
      </p:sp>
      <p:sp>
        <p:nvSpPr>
          <p:cNvPr id="5" name="Subtitle here">
            <a:extLst>
              <a:ext uri="{FF2B5EF4-FFF2-40B4-BE49-F238E27FC236}">
                <a16:creationId xmlns:a16="http://schemas.microsoft.com/office/drawing/2014/main" id="{57026A04-1AD8-6C9B-9BB6-4E60CD90BDBE}"/>
              </a:ext>
            </a:extLst>
          </p:cNvPr>
          <p:cNvSpPr txBox="1"/>
          <p:nvPr/>
        </p:nvSpPr>
        <p:spPr>
          <a:xfrm>
            <a:off x="610808" y="872168"/>
            <a:ext cx="21312562" cy="1949252"/>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6000" dirty="0">
                <a:latin typeface="Arial" panose="020B0604020202020204" pitchFamily="34" charset="0"/>
                <a:cs typeface="Arial" panose="020B0604020202020204" pitchFamily="34" charset="0"/>
              </a:rPr>
              <a:t>Σε ό,τι αφορά στην προαγωγή της υγείας, </a:t>
            </a:r>
            <a:br>
              <a:rPr lang="en-US" sz="6000" dirty="0">
                <a:latin typeface="Arial" panose="020B0604020202020204" pitchFamily="34" charset="0"/>
                <a:cs typeface="Arial" panose="020B0604020202020204" pitchFamily="34" charset="0"/>
              </a:rPr>
            </a:br>
            <a:r>
              <a:rPr lang="el-GR" sz="6000" dirty="0">
                <a:latin typeface="Arial" panose="020B0604020202020204" pitchFamily="34" charset="0"/>
                <a:cs typeface="Arial" panose="020B0604020202020204" pitchFamily="34" charset="0"/>
              </a:rPr>
              <a:t>την έγκαιρη διάγνωση και την πρόληψη των ασθενειών:</a:t>
            </a:r>
          </a:p>
        </p:txBody>
      </p:sp>
      <p:sp>
        <p:nvSpPr>
          <p:cNvPr id="6" name="Subtitle here">
            <a:extLst>
              <a:ext uri="{FF2B5EF4-FFF2-40B4-BE49-F238E27FC236}">
                <a16:creationId xmlns:a16="http://schemas.microsoft.com/office/drawing/2014/main" id="{5598199D-1E15-98DC-738F-15865BF8AC9F}"/>
              </a:ext>
            </a:extLst>
          </p:cNvPr>
          <p:cNvSpPr txBox="1"/>
          <p:nvPr/>
        </p:nvSpPr>
        <p:spPr>
          <a:xfrm>
            <a:off x="610808" y="3746473"/>
            <a:ext cx="18840903" cy="8201925"/>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432000" indent="-432000">
              <a:lnSpc>
                <a:spcPct val="110000"/>
              </a:lnSpc>
              <a:spcBef>
                <a:spcPts val="1800"/>
              </a:spcBef>
              <a:buClr>
                <a:srgbClr val="2F7788"/>
              </a:buClr>
              <a:buSzPct val="120000"/>
              <a:buFont typeface="Arial" panose="020B0604020202020204" pitchFamily="34" charset="0"/>
              <a:buChar char="•"/>
            </a:pPr>
            <a:r>
              <a:rPr lang="el-GR" sz="4200" i="0" kern="0" spc="0" dirty="0">
                <a:solidFill>
                  <a:srgbClr val="5E5E5E"/>
                </a:solidFill>
              </a:rPr>
              <a:t>Ετοιμάζεται Εθνική Στρατηγική</a:t>
            </a:r>
            <a:r>
              <a:rPr lang="el-GR" sz="4200" b="1" i="0" spc="0" dirty="0">
                <a:solidFill>
                  <a:srgbClr val="0A7F92"/>
                </a:solidFill>
              </a:rPr>
              <a:t> </a:t>
            </a:r>
            <a:r>
              <a:rPr lang="el-GR" sz="4200" i="0" kern="0" spc="0" dirty="0">
                <a:solidFill>
                  <a:srgbClr val="5E5E5E"/>
                </a:solidFill>
              </a:rPr>
              <a:t>για τη </a:t>
            </a:r>
            <a:r>
              <a:rPr lang="el-GR" sz="4200" b="1" i="0" kern="0" spc="0" dirty="0">
                <a:solidFill>
                  <a:srgbClr val="0A7F93"/>
                </a:solidFill>
              </a:rPr>
              <a:t>Ψυχική Υγεία (ολοκλήρωση Ιούνιο του 2024)</a:t>
            </a:r>
          </a:p>
          <a:p>
            <a:pPr marL="432000" indent="-432000">
              <a:lnSpc>
                <a:spcPct val="110000"/>
              </a:lnSpc>
              <a:spcBef>
                <a:spcPts val="1800"/>
              </a:spcBef>
              <a:buClr>
                <a:srgbClr val="2F7788"/>
              </a:buClr>
              <a:buSzPct val="120000"/>
              <a:buFont typeface="Arial" panose="020B0604020202020204" pitchFamily="34" charset="0"/>
              <a:buChar char="•"/>
            </a:pPr>
            <a:r>
              <a:rPr lang="el-GR" sz="4200" i="0" kern="0" spc="0" dirty="0">
                <a:solidFill>
                  <a:srgbClr val="5E5E5E"/>
                </a:solidFill>
              </a:rPr>
              <a:t>Ετοιμάζεται Εθνική Στρατηγική για την αντιμετώπιση των </a:t>
            </a:r>
            <a:r>
              <a:rPr lang="el-GR" sz="4200" b="1" i="0" kern="0" spc="0" dirty="0">
                <a:solidFill>
                  <a:srgbClr val="0A7F92"/>
                </a:solidFill>
              </a:rPr>
              <a:t>διατροφικών διαταραχών</a:t>
            </a:r>
            <a:endParaRPr lang="en-US" sz="4200" b="1" i="0" kern="0" spc="0" dirty="0">
              <a:solidFill>
                <a:srgbClr val="0A7F92"/>
              </a:solidFill>
            </a:endParaRPr>
          </a:p>
          <a:p>
            <a:pPr marL="432000" indent="-432000">
              <a:lnSpc>
                <a:spcPct val="110000"/>
              </a:lnSpc>
              <a:spcBef>
                <a:spcPts val="1800"/>
              </a:spcBef>
              <a:buClr>
                <a:srgbClr val="2F7788"/>
              </a:buClr>
              <a:buSzPct val="120000"/>
              <a:buFont typeface="Arial" panose="020B0604020202020204" pitchFamily="34" charset="0"/>
              <a:buChar char="•"/>
            </a:pPr>
            <a:r>
              <a:rPr lang="el-GR" sz="4200" i="0" spc="0" dirty="0" err="1">
                <a:solidFill>
                  <a:srgbClr val="5E5E5E"/>
                </a:solidFill>
              </a:rPr>
              <a:t>Επικαιροποιείται</a:t>
            </a:r>
            <a:r>
              <a:rPr lang="el-GR" sz="4200" i="0" kern="0" spc="0" dirty="0">
                <a:solidFill>
                  <a:srgbClr val="5E5E5E"/>
                </a:solidFill>
              </a:rPr>
              <a:t> Εθνική Στρατηγική για το </a:t>
            </a:r>
            <a:r>
              <a:rPr lang="el-GR" sz="4200" b="1" i="0" kern="0" spc="0" dirty="0">
                <a:solidFill>
                  <a:srgbClr val="0A7F93"/>
                </a:solidFill>
              </a:rPr>
              <a:t>Διαβήτη</a:t>
            </a:r>
            <a:r>
              <a:rPr lang="el-GR" sz="4200" i="0" kern="0" spc="0" dirty="0">
                <a:solidFill>
                  <a:srgbClr val="5E5E5E"/>
                </a:solidFill>
              </a:rPr>
              <a:t> </a:t>
            </a:r>
          </a:p>
          <a:p>
            <a:pPr marL="432000" indent="-432000">
              <a:lnSpc>
                <a:spcPct val="110000"/>
              </a:lnSpc>
              <a:spcBef>
                <a:spcPts val="1800"/>
              </a:spcBef>
              <a:buClr>
                <a:srgbClr val="2F7788"/>
              </a:buClr>
              <a:buSzPct val="120000"/>
              <a:buFont typeface="Arial" panose="020B0604020202020204" pitchFamily="34" charset="0"/>
              <a:buChar char="•"/>
            </a:pPr>
            <a:r>
              <a:rPr lang="el-GR" sz="4200" i="0" spc="0" dirty="0" err="1">
                <a:solidFill>
                  <a:srgbClr val="5E5E5E"/>
                </a:solidFill>
              </a:rPr>
              <a:t>Επικαιροποιείται</a:t>
            </a:r>
            <a:r>
              <a:rPr lang="el-GR" sz="4200" i="0" kern="0" spc="0" dirty="0">
                <a:solidFill>
                  <a:srgbClr val="5E5E5E"/>
                </a:solidFill>
              </a:rPr>
              <a:t> Εθνική Στρατηγική</a:t>
            </a:r>
            <a:r>
              <a:rPr lang="el-GR" sz="4200" i="0" spc="0" dirty="0">
                <a:solidFill>
                  <a:srgbClr val="5E5E5E"/>
                </a:solidFill>
              </a:rPr>
              <a:t> για τα </a:t>
            </a:r>
            <a:r>
              <a:rPr lang="el-GR" sz="4200" b="1" i="0" spc="0" dirty="0">
                <a:solidFill>
                  <a:srgbClr val="0A7F93"/>
                </a:solidFill>
              </a:rPr>
              <a:t>Σπάνια Νοσήματα </a:t>
            </a:r>
            <a:endParaRPr lang="el-GR" sz="4200" b="1" i="0" kern="0" spc="0" dirty="0">
              <a:solidFill>
                <a:srgbClr val="0A7F93"/>
              </a:solidFill>
            </a:endParaRPr>
          </a:p>
          <a:p>
            <a:pPr marL="432000" indent="-432000">
              <a:lnSpc>
                <a:spcPct val="110000"/>
              </a:lnSpc>
              <a:spcBef>
                <a:spcPts val="1800"/>
              </a:spcBef>
              <a:buClr>
                <a:srgbClr val="2F7788"/>
              </a:buClr>
              <a:buSzPct val="120000"/>
              <a:buFont typeface="Arial" panose="020B0604020202020204" pitchFamily="34" charset="0"/>
              <a:buChar char="•"/>
            </a:pPr>
            <a:r>
              <a:rPr lang="el-GR" sz="4200" i="0" spc="0" dirty="0">
                <a:solidFill>
                  <a:srgbClr val="5E5E5E"/>
                </a:solidFill>
              </a:rPr>
              <a:t>Προωθούνται</a:t>
            </a:r>
            <a:r>
              <a:rPr lang="el-GR" sz="4200" i="0" kern="0" spc="0" dirty="0">
                <a:solidFill>
                  <a:srgbClr val="5E5E5E"/>
                </a:solidFill>
              </a:rPr>
              <a:t> Συμφωνίες με το Υπουργείο Υγείας της Ελλάδας για τις </a:t>
            </a:r>
            <a:r>
              <a:rPr lang="el-GR" sz="4200" b="1" i="0" kern="0" spc="0" dirty="0">
                <a:solidFill>
                  <a:srgbClr val="0A7F92"/>
                </a:solidFill>
              </a:rPr>
              <a:t>διασταυρούμενες</a:t>
            </a:r>
            <a:r>
              <a:rPr lang="el-GR" sz="4200" i="0" kern="0" spc="0" dirty="0">
                <a:solidFill>
                  <a:srgbClr val="5E5E5E"/>
                </a:solidFill>
              </a:rPr>
              <a:t> </a:t>
            </a:r>
            <a:r>
              <a:rPr lang="el-GR" sz="4200" b="1" i="0" kern="0" spc="0" dirty="0">
                <a:solidFill>
                  <a:srgbClr val="0A7F92"/>
                </a:solidFill>
              </a:rPr>
              <a:t>μεταμοσχεύσεις νεφρού </a:t>
            </a:r>
            <a:r>
              <a:rPr lang="el-GR" sz="4200" i="0" kern="0" spc="0" dirty="0">
                <a:solidFill>
                  <a:srgbClr val="5E5E5E"/>
                </a:solidFill>
              </a:rPr>
              <a:t>καθώς και την </a:t>
            </a:r>
            <a:r>
              <a:rPr lang="el-GR" sz="4200" b="1" i="0" kern="0" spc="0" dirty="0">
                <a:solidFill>
                  <a:srgbClr val="0A7F93"/>
                </a:solidFill>
              </a:rPr>
              <a:t>Ανταλλα</a:t>
            </a:r>
            <a:r>
              <a:rPr lang="el-GR" sz="4200" b="1" i="0" spc="0" dirty="0">
                <a:solidFill>
                  <a:srgbClr val="0A7F93"/>
                </a:solidFill>
              </a:rPr>
              <a:t>γή ή Προσφορά Οργάνων</a:t>
            </a:r>
            <a:endParaRPr lang="el-GR" sz="4200" b="1" i="0" kern="0" spc="0" dirty="0">
              <a:solidFill>
                <a:srgbClr val="0A7F93"/>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b="1" i="0" kern="0" spc="0" dirty="0">
              <a:solidFill>
                <a:srgbClr val="0A7F92"/>
              </a:solidFill>
            </a:endParaRPr>
          </a:p>
        </p:txBody>
      </p:sp>
      <p:pic>
        <p:nvPicPr>
          <p:cNvPr id="7" name="Picture 6">
            <a:extLst>
              <a:ext uri="{FF2B5EF4-FFF2-40B4-BE49-F238E27FC236}">
                <a16:creationId xmlns:a16="http://schemas.microsoft.com/office/drawing/2014/main" id="{D652E1C0-4B37-F9E2-3FD7-2AB3FEE8E2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79436" y="5185324"/>
            <a:ext cx="5993756" cy="3345352"/>
          </a:xfrm>
          <a:prstGeom prst="rect">
            <a:avLst/>
          </a:prstGeom>
        </p:spPr>
      </p:pic>
    </p:spTree>
    <p:extLst>
      <p:ext uri="{BB962C8B-B14F-4D97-AF65-F5344CB8AC3E}">
        <p14:creationId xmlns:p14="http://schemas.microsoft.com/office/powerpoint/2010/main" val="303252660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9B0CB-355A-55D8-B890-F00D9F0ED42A}"/>
              </a:ext>
            </a:extLst>
          </p:cNvPr>
          <p:cNvSpPr>
            <a:spLocks noGrp="1"/>
          </p:cNvSpPr>
          <p:nvPr>
            <p:ph type="title"/>
          </p:nvPr>
        </p:nvSpPr>
        <p:spPr>
          <a:xfrm>
            <a:off x="-1" y="0"/>
            <a:ext cx="9871789" cy="13715999"/>
          </a:xfrm>
          <a:solidFill>
            <a:srgbClr val="0B7F93"/>
          </a:solidFill>
        </p:spPr>
        <p:txBody>
          <a:bodyPr>
            <a:normAutofit/>
          </a:bodyPr>
          <a:lstStyle/>
          <a:p>
            <a:r>
              <a:rPr lang="el-GR" sz="5000" i="1" dirty="0">
                <a:solidFill>
                  <a:schemeClr val="bg1"/>
                </a:solidFill>
              </a:rPr>
              <a:t>4</a:t>
            </a:r>
            <a:r>
              <a:rPr lang="el-GR" sz="5000" i="1" baseline="30000" dirty="0">
                <a:solidFill>
                  <a:schemeClr val="bg1"/>
                </a:solidFill>
              </a:rPr>
              <a:t>ος</a:t>
            </a:r>
            <a:r>
              <a:rPr lang="el-GR" sz="5000" i="1" dirty="0">
                <a:solidFill>
                  <a:schemeClr val="bg1"/>
                </a:solidFill>
              </a:rPr>
              <a:t> στρατηγικός πυλώνας</a:t>
            </a:r>
            <a:br>
              <a:rPr lang="el-GR" sz="5000" i="1" dirty="0">
                <a:solidFill>
                  <a:schemeClr val="bg1"/>
                </a:solidFill>
              </a:rPr>
            </a:br>
            <a:br>
              <a:rPr lang="el-GR" sz="9000" i="1" dirty="0">
                <a:solidFill>
                  <a:schemeClr val="bg1"/>
                </a:solidFill>
              </a:rPr>
            </a:br>
            <a:r>
              <a:rPr lang="el-GR" sz="9600" i="1" dirty="0">
                <a:solidFill>
                  <a:schemeClr val="bg1"/>
                </a:solidFill>
                <a:latin typeface="Arial" panose="020B0604020202020204" pitchFamily="34" charset="0"/>
                <a:cs typeface="Arial" panose="020B0604020202020204" pitchFamily="34" charset="0"/>
              </a:rPr>
              <a:t>Αναβάθμιση υποδομών</a:t>
            </a:r>
            <a:endParaRPr lang="en-CY" sz="9000" i="1" dirty="0">
              <a:solidFill>
                <a:schemeClr val="bg1"/>
              </a:solidFill>
            </a:endParaRPr>
          </a:p>
        </p:txBody>
      </p:sp>
      <p:pic>
        <p:nvPicPr>
          <p:cNvPr id="4" name="Image" descr="Image">
            <a:extLst>
              <a:ext uri="{FF2B5EF4-FFF2-40B4-BE49-F238E27FC236}">
                <a16:creationId xmlns:a16="http://schemas.microsoft.com/office/drawing/2014/main" id="{A774FEDB-EC6C-75F5-6FD1-BA25A55A72B9}"/>
              </a:ext>
            </a:extLst>
          </p:cNvPr>
          <p:cNvPicPr>
            <a:picLocks noChangeAspect="1"/>
          </p:cNvPicPr>
          <p:nvPr/>
        </p:nvPicPr>
        <p:blipFill>
          <a:blip r:embed="rId2"/>
          <a:stretch>
            <a:fillRect/>
          </a:stretch>
        </p:blipFill>
        <p:spPr>
          <a:xfrm>
            <a:off x="9014719" y="10808415"/>
            <a:ext cx="15700723" cy="3345352"/>
          </a:xfrm>
          <a:prstGeom prst="rect">
            <a:avLst/>
          </a:prstGeom>
          <a:ln w="12700">
            <a:miter lim="400000"/>
          </a:ln>
        </p:spPr>
      </p:pic>
      <p:sp>
        <p:nvSpPr>
          <p:cNvPr id="6" name="TextBox 5">
            <a:extLst>
              <a:ext uri="{FF2B5EF4-FFF2-40B4-BE49-F238E27FC236}">
                <a16:creationId xmlns:a16="http://schemas.microsoft.com/office/drawing/2014/main" id="{AA78CFB0-55EA-1917-D255-22BC72AFED63}"/>
              </a:ext>
            </a:extLst>
          </p:cNvPr>
          <p:cNvSpPr txBox="1"/>
          <p:nvPr/>
        </p:nvSpPr>
        <p:spPr>
          <a:xfrm>
            <a:off x="6865046" y="12740369"/>
            <a:ext cx="12381722"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dirty="0">
                <a:solidFill>
                  <a:schemeClr val="bg1"/>
                </a:solidFill>
              </a:rPr>
              <a:t>ΥΠΟΥΡΓΕΙΟ ΥΓΕΙΑΣ</a:t>
            </a:r>
          </a:p>
        </p:txBody>
      </p:sp>
      <p:pic>
        <p:nvPicPr>
          <p:cNvPr id="16" name="Picture 15">
            <a:extLst>
              <a:ext uri="{FF2B5EF4-FFF2-40B4-BE49-F238E27FC236}">
                <a16:creationId xmlns:a16="http://schemas.microsoft.com/office/drawing/2014/main" id="{6C818F5A-335B-16F2-125B-A772A7B246B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871788" y="3191975"/>
            <a:ext cx="14512211" cy="6633418"/>
          </a:xfrm>
          <a:prstGeom prst="rect">
            <a:avLst/>
          </a:prstGeom>
        </p:spPr>
      </p:pic>
      <p:sp>
        <p:nvSpPr>
          <p:cNvPr id="17" name="TextBox 16">
            <a:extLst>
              <a:ext uri="{FF2B5EF4-FFF2-40B4-BE49-F238E27FC236}">
                <a16:creationId xmlns:a16="http://schemas.microsoft.com/office/drawing/2014/main" id="{F9D811CF-0857-F9E3-D12F-D8B9A22D2F9C}"/>
              </a:ext>
            </a:extLst>
          </p:cNvPr>
          <p:cNvSpPr txBox="1"/>
          <p:nvPr/>
        </p:nvSpPr>
        <p:spPr>
          <a:xfrm>
            <a:off x="22542758" y="13726681"/>
            <a:ext cx="184124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CY" sz="900">
                <a:hlinkClick r:id="rId4" tooltip="https://commons.wikimedia.org/wiki/File:Japanese_Red_Cross_Nagoya_Daini_hospital.JPG"/>
              </a:rPr>
              <a:t>This Photo</a:t>
            </a:r>
            <a:r>
              <a:rPr lang="en-CY" sz="900"/>
              <a:t> by Unknown Author is licensed under </a:t>
            </a:r>
            <a:r>
              <a:rPr lang="en-CY" sz="900">
                <a:hlinkClick r:id="rId5" tooltip="https://creativecommons.org/licenses/by-sa/3.0/"/>
              </a:rPr>
              <a:t>CC BY-SA</a:t>
            </a:r>
            <a:endParaRPr lang="en-CY" sz="900"/>
          </a:p>
        </p:txBody>
      </p:sp>
    </p:spTree>
    <p:extLst>
      <p:ext uri="{BB962C8B-B14F-4D97-AF65-F5344CB8AC3E}">
        <p14:creationId xmlns:p14="http://schemas.microsoft.com/office/powerpoint/2010/main" val="415724167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5FCD5-CDF3-5B0C-EF99-FCFCCD2300B1}"/>
              </a:ext>
            </a:extLst>
          </p:cNvPr>
          <p:cNvSpPr>
            <a:spLocks noGrp="1"/>
          </p:cNvSpPr>
          <p:nvPr>
            <p:ph type="title"/>
          </p:nvPr>
        </p:nvSpPr>
        <p:spPr>
          <a:xfrm>
            <a:off x="210716" y="5424094"/>
            <a:ext cx="20828000" cy="4648200"/>
          </a:xfrm>
        </p:spPr>
        <p:txBody>
          <a:bodyPr>
            <a:normAutofit/>
          </a:bodyPr>
          <a:lstStyle/>
          <a:p>
            <a:pPr marR="0" algn="l" fontAlgn="t" latinLnBrk="0">
              <a:spcBef>
                <a:spcPts val="0"/>
              </a:spcBef>
              <a:spcAft>
                <a:spcPts val="0"/>
              </a:spcAft>
            </a:pPr>
            <a:r>
              <a:rPr lang="el-GR" sz="6700" b="0" i="0" u="none" strike="noStrike" spc="0" baseline="0" dirty="0">
                <a:solidFill>
                  <a:srgbClr val="0A7F93"/>
                </a:solidFill>
                <a:effectLst/>
                <a:latin typeface="Arial" panose="020B0604020202020204" pitchFamily="34" charset="0"/>
                <a:ea typeface="Helvetica Neue Medium"/>
                <a:cs typeface="Arial" panose="020B0604020202020204" pitchFamily="34" charset="0"/>
              </a:rPr>
              <a:t>-</a:t>
            </a:r>
            <a:r>
              <a:rPr lang="en-US" sz="6700" b="0" i="0" u="none" strike="noStrike" spc="0" baseline="0" dirty="0">
                <a:solidFill>
                  <a:srgbClr val="0A7F93"/>
                </a:solidFill>
                <a:effectLst/>
                <a:latin typeface="Arial" panose="020B0604020202020204" pitchFamily="34" charset="0"/>
                <a:ea typeface="Helvetica Neue Medium"/>
                <a:cs typeface="Arial" panose="020B0604020202020204" pitchFamily="34" charset="0"/>
              </a:rPr>
              <a:t> </a:t>
            </a:r>
            <a:r>
              <a:rPr lang="el-GR" sz="6700" b="0" i="0" u="none" strike="noStrike" spc="0" baseline="0" dirty="0">
                <a:solidFill>
                  <a:srgbClr val="0A7F93"/>
                </a:solidFill>
                <a:effectLst/>
                <a:latin typeface="Arial" panose="020B0604020202020204" pitchFamily="34" charset="0"/>
                <a:ea typeface="Helvetica Neue Medium"/>
                <a:cs typeface="Arial" panose="020B0604020202020204" pitchFamily="34" charset="0"/>
              </a:rPr>
              <a:t>Κτίριο Γενικού Χημείου του Κράτους </a:t>
            </a:r>
            <a:br>
              <a:rPr lang="el-GR" sz="6700" b="0" i="0" u="none" strike="noStrike" spc="0" baseline="0" dirty="0">
                <a:solidFill>
                  <a:srgbClr val="0A7F93"/>
                </a:solidFill>
                <a:effectLst/>
                <a:latin typeface="Arial" panose="020B0604020202020204" pitchFamily="34" charset="0"/>
                <a:ea typeface="Helvetica Neue Medium"/>
                <a:cs typeface="Arial" panose="020B0604020202020204" pitchFamily="34" charset="0"/>
              </a:rPr>
            </a:br>
            <a:br>
              <a:rPr lang="en-CY" sz="6700" b="0" i="0" u="none" strike="noStrike" dirty="0">
                <a:solidFill>
                  <a:srgbClr val="0A7F93"/>
                </a:solidFill>
                <a:effectLst/>
                <a:latin typeface="Arial" panose="020B0604020202020204" pitchFamily="34" charset="0"/>
              </a:rPr>
            </a:br>
            <a:r>
              <a:rPr lang="el-GR" sz="6700" b="0" i="0" u="none" strike="noStrike" dirty="0">
                <a:solidFill>
                  <a:srgbClr val="0A7F93"/>
                </a:solidFill>
                <a:effectLst/>
                <a:latin typeface="Arial" panose="020B0604020202020204" pitchFamily="34" charset="0"/>
              </a:rPr>
              <a:t>- Κτίριο </a:t>
            </a:r>
            <a:r>
              <a:rPr lang="el-GR" sz="6700" b="0" i="0" u="none" strike="noStrike" spc="0" baseline="0" dirty="0">
                <a:solidFill>
                  <a:srgbClr val="0A7F93"/>
                </a:solidFill>
                <a:effectLst/>
                <a:latin typeface="Arial" panose="020B0604020202020204" pitchFamily="34" charset="0"/>
                <a:ea typeface="Helvetica Neue Medium"/>
                <a:cs typeface="Arial" panose="020B0604020202020204" pitchFamily="34" charset="0"/>
              </a:rPr>
              <a:t>Κέντρου Αίματος </a:t>
            </a:r>
            <a:br>
              <a:rPr lang="en-CY" sz="6700" b="0" i="0" u="none" strike="noStrike" dirty="0">
                <a:effectLst/>
                <a:latin typeface="Arial" panose="020B0604020202020204" pitchFamily="34" charset="0"/>
              </a:rPr>
            </a:br>
            <a:endParaRPr lang="en-CY" sz="6700" dirty="0"/>
          </a:p>
        </p:txBody>
      </p:sp>
      <p:sp>
        <p:nvSpPr>
          <p:cNvPr id="5" name="TextBox 4">
            <a:extLst>
              <a:ext uri="{FF2B5EF4-FFF2-40B4-BE49-F238E27FC236}">
                <a16:creationId xmlns:a16="http://schemas.microsoft.com/office/drawing/2014/main" id="{6A8A11A3-2AA4-64D8-EF1D-1E8868B939AA}"/>
              </a:ext>
            </a:extLst>
          </p:cNvPr>
          <p:cNvSpPr txBox="1"/>
          <p:nvPr/>
        </p:nvSpPr>
        <p:spPr>
          <a:xfrm>
            <a:off x="503853" y="1907341"/>
            <a:ext cx="18325322" cy="14003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sz="8500" i="1" dirty="0">
                <a:solidFill>
                  <a:srgbClr val="0A7F93"/>
                </a:solidFill>
                <a:latin typeface="Arial" panose="020B0604020202020204" pitchFamily="34" charset="0"/>
                <a:cs typeface="Arial" panose="020B0604020202020204" pitchFamily="34" charset="0"/>
              </a:rPr>
              <a:t>Αναβάθμιση κτιριακών υποδομών </a:t>
            </a:r>
            <a:endParaRPr lang="en-CY" sz="8500" dirty="0">
              <a:solidFill>
                <a:srgbClr val="0A7F93"/>
              </a:solidFill>
            </a:endParaRPr>
          </a:p>
        </p:txBody>
      </p:sp>
      <p:pic>
        <p:nvPicPr>
          <p:cNvPr id="7" name="Picture 6">
            <a:extLst>
              <a:ext uri="{FF2B5EF4-FFF2-40B4-BE49-F238E27FC236}">
                <a16:creationId xmlns:a16="http://schemas.microsoft.com/office/drawing/2014/main" id="{9925FD42-0593-E427-C4D8-3E0A042FABB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548757" y="4300085"/>
            <a:ext cx="9456576" cy="6304384"/>
          </a:xfrm>
          <a:prstGeom prst="rect">
            <a:avLst/>
          </a:prstGeom>
        </p:spPr>
      </p:pic>
      <p:pic>
        <p:nvPicPr>
          <p:cNvPr id="8" name="Image" descr="Image">
            <a:extLst>
              <a:ext uri="{FF2B5EF4-FFF2-40B4-BE49-F238E27FC236}">
                <a16:creationId xmlns:a16="http://schemas.microsoft.com/office/drawing/2014/main" id="{C92EC906-78BE-48F4-5F40-BAB76A740D53}"/>
              </a:ext>
            </a:extLst>
          </p:cNvPr>
          <p:cNvPicPr>
            <a:picLocks noGrp="1" noRot="1" noChangeAspect="1" noMove="1" noResize="1" noEditPoints="1" noAdjustHandles="1" noChangeArrowheads="1" noChangeShapeType="1" noCrop="1"/>
          </p:cNvPicPr>
          <p:nvPr/>
        </p:nvPicPr>
        <p:blipFill>
          <a:blip r:embed="rId4"/>
          <a:stretch>
            <a:fillRect/>
          </a:stretch>
        </p:blipFill>
        <p:spPr>
          <a:xfrm>
            <a:off x="8936984" y="10354105"/>
            <a:ext cx="15700723" cy="3345352"/>
          </a:xfrm>
          <a:prstGeom prst="rect">
            <a:avLst/>
          </a:prstGeom>
          <a:ln w="12700">
            <a:miter lim="400000"/>
            <a:headEnd/>
            <a:tailEnd/>
          </a:ln>
        </p:spPr>
      </p:pic>
      <p:sp>
        <p:nvSpPr>
          <p:cNvPr id="10" name="TextBox 9">
            <a:extLst>
              <a:ext uri="{FF2B5EF4-FFF2-40B4-BE49-F238E27FC236}">
                <a16:creationId xmlns:a16="http://schemas.microsoft.com/office/drawing/2014/main" id="{54ECFE10-EA35-017D-E916-EC529A988997}"/>
              </a:ext>
            </a:extLst>
          </p:cNvPr>
          <p:cNvSpPr txBox="1"/>
          <p:nvPr/>
        </p:nvSpPr>
        <p:spPr>
          <a:xfrm>
            <a:off x="6783355" y="12338827"/>
            <a:ext cx="12493690"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b="1" dirty="0">
                <a:solidFill>
                  <a:schemeClr val="bg1"/>
                </a:solidFill>
              </a:rPr>
              <a:t>ΥΠΟΥΡΓΕΙΟ ΥΓΕΙΑΣ</a:t>
            </a:r>
          </a:p>
        </p:txBody>
      </p:sp>
    </p:spTree>
    <p:extLst>
      <p:ext uri="{BB962C8B-B14F-4D97-AF65-F5344CB8AC3E}">
        <p14:creationId xmlns:p14="http://schemas.microsoft.com/office/powerpoint/2010/main" val="11603020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Image" descr="Image"/>
          <p:cNvPicPr>
            <a:picLocks noGrp="1" noRot="1" noChangeAspect="1" noMove="1" noResize="1" noEditPoints="1" noAdjustHandles="1" noChangeArrowheads="1" noChangeShapeType="1" noCrop="1"/>
          </p:cNvPicPr>
          <p:nvPr/>
        </p:nvPicPr>
        <p:blipFill>
          <a:blip r:embed="rId3"/>
          <a:stretch>
            <a:fillRect/>
          </a:stretch>
        </p:blipFill>
        <p:spPr>
          <a:xfrm>
            <a:off x="8936984" y="10354105"/>
            <a:ext cx="15700723" cy="3345352"/>
          </a:xfrm>
          <a:prstGeom prst="rect">
            <a:avLst/>
          </a:prstGeom>
          <a:ln w="12700">
            <a:miter lim="400000"/>
            <a:headEnd/>
            <a:tailEnd/>
          </a:ln>
        </p:spPr>
      </p:pic>
      <p:sp>
        <p:nvSpPr>
          <p:cNvPr id="2" name="ΥΠΟΥΡΓΕΙΟ ΑΜΥΝΑΣ"/>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ΥΓΕΙΑΣ</a:t>
            </a:r>
          </a:p>
        </p:txBody>
      </p:sp>
      <p:sp>
        <p:nvSpPr>
          <p:cNvPr id="11" name="ΚΥΠΡΙΑΚΗ ΔΗΜΟΚΡΑΤΙΑ / ΠΝΕΥΜΑΤΙΚΑ ΔΙΚΑΙΩΜΑΤΑ 2020"/>
          <p:cNvSpPr txBox="1">
            <a:spLocks noGrp="1" noRot="1" noMove="1" noResize="1" noEditPoints="1" noAdjustHandles="1" noChangeArrowheads="1" noChangeShapeType="1"/>
          </p:cNvSpPr>
          <p:nvPr/>
        </p:nvSpPr>
        <p:spPr>
          <a:xfrm>
            <a:off x="1210618" y="12858825"/>
            <a:ext cx="4015061" cy="481516"/>
          </a:xfrm>
          <a:prstGeom prst="rect">
            <a:avLst/>
          </a:prstGeom>
          <a:ln w="12700">
            <a:miter lim="400000"/>
          </a:ln>
        </p:spPr>
        <p:txBody>
          <a:bodyPr lIns="50800" tIns="50800" rIns="50800" bIns="50800">
            <a:normAutofit/>
          </a:bodyPr>
          <a:lstStyle/>
          <a:p>
            <a:pPr algn="l">
              <a:defRPr sz="1000" b="0">
                <a:solidFill>
                  <a:srgbClr val="5E5E5E"/>
                </a:solidFill>
                <a:latin typeface="Arial" panose="020B0604020202020204"/>
                <a:ea typeface="Arial" panose="020B0604020202020204"/>
                <a:cs typeface="Arial" panose="020B0604020202020204"/>
                <a:sym typeface="Arial" panose="020B0604020202020204"/>
              </a:defRPr>
            </a:pPr>
            <a:endParaRPr lang="el-GR" dirty="0"/>
          </a:p>
        </p:txBody>
      </p:sp>
      <p:sp>
        <p:nvSpPr>
          <p:cNvPr id="4" name="headline goes here goes here">
            <a:extLst>
              <a:ext uri="{FF2B5EF4-FFF2-40B4-BE49-F238E27FC236}">
                <a16:creationId xmlns:a16="http://schemas.microsoft.com/office/drawing/2014/main" id="{C4AFE08E-05AA-7C0B-6A20-02960CD07E67}"/>
              </a:ext>
            </a:extLst>
          </p:cNvPr>
          <p:cNvSpPr txBox="1"/>
          <p:nvPr/>
        </p:nvSpPr>
        <p:spPr>
          <a:xfrm>
            <a:off x="860930" y="562098"/>
            <a:ext cx="6641839"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endParaRPr lang="el-GR" b="0" i="1" kern="1200" cap="none" spc="150" dirty="0">
              <a:solidFill>
                <a:srgbClr val="307687"/>
              </a:solidFill>
              <a:latin typeface="Arial" panose="020B0604020202020204" pitchFamily="34" charset="0"/>
              <a:cs typeface="Arial" panose="020B0604020202020204" pitchFamily="34" charset="0"/>
            </a:endParaRPr>
          </a:p>
        </p:txBody>
      </p:sp>
      <p:sp>
        <p:nvSpPr>
          <p:cNvPr id="5" name="Subtitle here">
            <a:extLst>
              <a:ext uri="{FF2B5EF4-FFF2-40B4-BE49-F238E27FC236}">
                <a16:creationId xmlns:a16="http://schemas.microsoft.com/office/drawing/2014/main" id="{57026A04-1AD8-6C9B-9BB6-4E60CD90BDBE}"/>
              </a:ext>
            </a:extLst>
          </p:cNvPr>
          <p:cNvSpPr txBox="1"/>
          <p:nvPr/>
        </p:nvSpPr>
        <p:spPr>
          <a:xfrm>
            <a:off x="966702" y="1374220"/>
            <a:ext cx="19373102" cy="933589"/>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r>
              <a:rPr lang="el-GR" sz="5400" dirty="0">
                <a:latin typeface="Arial" panose="020B0604020202020204" pitchFamily="34" charset="0"/>
                <a:cs typeface="Arial" panose="020B0604020202020204" pitchFamily="34" charset="0"/>
              </a:rPr>
              <a:t>Σχέδια Παροχής Κυβερνητικών Χορηγιών</a:t>
            </a:r>
          </a:p>
        </p:txBody>
      </p:sp>
      <p:sp>
        <p:nvSpPr>
          <p:cNvPr id="6" name="Subtitle here">
            <a:extLst>
              <a:ext uri="{FF2B5EF4-FFF2-40B4-BE49-F238E27FC236}">
                <a16:creationId xmlns:a16="http://schemas.microsoft.com/office/drawing/2014/main" id="{5598199D-1E15-98DC-738F-15865BF8AC9F}"/>
              </a:ext>
            </a:extLst>
          </p:cNvPr>
          <p:cNvSpPr txBox="1"/>
          <p:nvPr/>
        </p:nvSpPr>
        <p:spPr>
          <a:xfrm>
            <a:off x="650260" y="3329098"/>
            <a:ext cx="13930153" cy="12667763"/>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432000" indent="-432000">
              <a:lnSpc>
                <a:spcPct val="110000"/>
              </a:lnSpc>
              <a:spcBef>
                <a:spcPts val="1800"/>
              </a:spcBef>
              <a:buClr>
                <a:srgbClr val="2F7788"/>
              </a:buClr>
              <a:buSzPct val="120000"/>
              <a:buFont typeface="Arial" panose="020B0604020202020204" pitchFamily="34" charset="0"/>
              <a:buChar char="•"/>
            </a:pPr>
            <a:r>
              <a:rPr lang="el-GR" sz="3500" b="1" i="0" kern="0" spc="0" dirty="0">
                <a:solidFill>
                  <a:srgbClr val="0A7F92"/>
                </a:solidFill>
              </a:rPr>
              <a:t>Σχέδιο Επιδότησης </a:t>
            </a:r>
            <a:r>
              <a:rPr lang="el-GR" sz="3500" i="0" kern="0" spc="0" dirty="0" err="1">
                <a:solidFill>
                  <a:srgbClr val="5E5E5E"/>
                </a:solidFill>
              </a:rPr>
              <a:t>Ιατροτεχνολογικού</a:t>
            </a:r>
            <a:r>
              <a:rPr lang="el-GR" sz="3500" i="0" kern="0" spc="0" dirty="0">
                <a:solidFill>
                  <a:srgbClr val="5E5E5E"/>
                </a:solidFill>
              </a:rPr>
              <a:t> Εξοπλισμού Ιδιωτικών Νοσηλευτηρίων με την επιδότηση στο σύνολο 23 προτάσεων. Χρηματοδότηση από το ΣΑΑ </a:t>
            </a:r>
            <a:r>
              <a:rPr lang="el-GR" sz="3500" i="0" kern="0" spc="0" dirty="0">
                <a:solidFill>
                  <a:srgbClr val="5E5E5E"/>
                </a:solidFill>
                <a:latin typeface="+mj-lt"/>
                <a:cs typeface="Calibri Light" panose="020F0302020204030204" pitchFamily="34" charset="0"/>
              </a:rPr>
              <a:t>€</a:t>
            </a:r>
            <a:r>
              <a:rPr lang="el-GR" sz="3500" i="0" kern="0" spc="0" dirty="0">
                <a:solidFill>
                  <a:srgbClr val="5E5E5E"/>
                </a:solidFill>
                <a:latin typeface="+mj-lt"/>
              </a:rPr>
              <a:t>3</a:t>
            </a:r>
            <a:r>
              <a:rPr lang="el-GR" sz="3500" i="0" kern="0" spc="0" dirty="0">
                <a:solidFill>
                  <a:srgbClr val="5E5E5E"/>
                </a:solidFill>
              </a:rPr>
              <a:t>.6εκ το 2024</a:t>
            </a:r>
          </a:p>
          <a:p>
            <a:pPr>
              <a:lnSpc>
                <a:spcPct val="110000"/>
              </a:lnSpc>
              <a:spcBef>
                <a:spcPts val="1800"/>
              </a:spcBef>
              <a:buClr>
                <a:srgbClr val="2F7788"/>
              </a:buClr>
              <a:buSzPct val="120000"/>
            </a:pPr>
            <a:endParaRPr lang="el-GR" sz="3500" i="0" kern="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r>
              <a:rPr lang="el-GR" sz="3500" b="1" i="0" spc="0" dirty="0">
                <a:solidFill>
                  <a:srgbClr val="0A7F92"/>
                </a:solidFill>
              </a:rPr>
              <a:t>Σχέδιο Παροχής Κυβερνητικών Χορηγιών </a:t>
            </a:r>
            <a:r>
              <a:rPr lang="el-GR" sz="3500" i="0" spc="0" dirty="0">
                <a:solidFill>
                  <a:srgbClr val="5E5E5E"/>
                </a:solidFill>
              </a:rPr>
              <a:t>σε Ιδιωτικά και Δημόσια Νοσηλευτήρια μέσω της διαπίστευσης με την επιδότηση στο σύνολο 45 προτάσεων. Χρηματοδότηση από το ΣΑΑ </a:t>
            </a:r>
            <a:r>
              <a:rPr lang="el-GR" sz="3500" i="0" kern="0" spc="0" dirty="0">
                <a:solidFill>
                  <a:srgbClr val="5E5E5E"/>
                </a:solidFill>
                <a:latin typeface="+mj-lt"/>
                <a:cs typeface="Calibri Light" panose="020F0302020204030204" pitchFamily="34" charset="0"/>
              </a:rPr>
              <a:t>€</a:t>
            </a:r>
            <a:r>
              <a:rPr lang="el-GR" sz="3500" i="0" kern="0" spc="0" dirty="0">
                <a:solidFill>
                  <a:srgbClr val="5E5E5E"/>
                </a:solidFill>
                <a:latin typeface="+mj-lt"/>
              </a:rPr>
              <a:t>0.7</a:t>
            </a:r>
            <a:r>
              <a:rPr lang="el-GR" sz="3500" i="0" kern="0" spc="0" dirty="0">
                <a:solidFill>
                  <a:srgbClr val="5E5E5E"/>
                </a:solidFill>
              </a:rPr>
              <a:t>εκ το 2024</a:t>
            </a:r>
            <a:endParaRPr lang="el-GR" sz="3500" i="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i="0" kern="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i="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i="0" kern="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i="0" kern="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i="0" kern="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b="1" i="0" kern="0" spc="0" dirty="0">
              <a:solidFill>
                <a:srgbClr val="0A7F92"/>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i="0" kern="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b="1" i="0" kern="0" spc="0" dirty="0">
              <a:solidFill>
                <a:srgbClr val="0A7F92"/>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b="1" i="0" kern="0" spc="0" dirty="0">
              <a:solidFill>
                <a:srgbClr val="0A7F92"/>
              </a:solidFill>
            </a:endParaRPr>
          </a:p>
        </p:txBody>
      </p:sp>
      <p:pic>
        <p:nvPicPr>
          <p:cNvPr id="10" name="Picture 9">
            <a:extLst>
              <a:ext uri="{FF2B5EF4-FFF2-40B4-BE49-F238E27FC236}">
                <a16:creationId xmlns:a16="http://schemas.microsoft.com/office/drawing/2014/main" id="{EF1C3683-CF34-4ECC-EB02-68A4E11F4C2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5151845" y="2307809"/>
            <a:ext cx="8763001" cy="3921443"/>
          </a:xfrm>
          <a:prstGeom prst="rect">
            <a:avLst/>
          </a:prstGeom>
        </p:spPr>
      </p:pic>
      <p:pic>
        <p:nvPicPr>
          <p:cNvPr id="3" name="Picture 2">
            <a:extLst>
              <a:ext uri="{FF2B5EF4-FFF2-40B4-BE49-F238E27FC236}">
                <a16:creationId xmlns:a16="http://schemas.microsoft.com/office/drawing/2014/main" id="{BCD0ADD3-25EE-BDE5-9861-75A329DA2CD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5151846" y="6169739"/>
            <a:ext cx="8763000" cy="4531080"/>
          </a:xfrm>
          <a:prstGeom prst="rect">
            <a:avLst/>
          </a:prstGeom>
        </p:spPr>
      </p:pic>
      <p:sp>
        <p:nvSpPr>
          <p:cNvPr id="9" name="TextBox 8">
            <a:extLst>
              <a:ext uri="{FF2B5EF4-FFF2-40B4-BE49-F238E27FC236}">
                <a16:creationId xmlns:a16="http://schemas.microsoft.com/office/drawing/2014/main" id="{BFA2DB80-8877-7E06-CA19-1BE1D0D3F5CB}"/>
              </a:ext>
            </a:extLst>
          </p:cNvPr>
          <p:cNvSpPr txBox="1"/>
          <p:nvPr/>
        </p:nvSpPr>
        <p:spPr>
          <a:xfrm>
            <a:off x="18217716" y="16383276"/>
            <a:ext cx="4244177"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CY" sz="900">
                <a:hlinkClick r:id="rId7" tooltip="https://www.picpedia.org/highway-signs/a/accredited.html"/>
              </a:rPr>
              <a:t>This Photo</a:t>
            </a:r>
            <a:r>
              <a:rPr lang="en-CY" sz="900"/>
              <a:t> by Unknown Author is licensed under </a:t>
            </a:r>
            <a:r>
              <a:rPr lang="en-CY" sz="900">
                <a:hlinkClick r:id="rId8" tooltip="https://creativecommons.org/licenses/by-sa/3.0/"/>
              </a:rPr>
              <a:t>CC BY-SA</a:t>
            </a:r>
            <a:endParaRPr lang="en-CY" sz="900"/>
          </a:p>
        </p:txBody>
      </p:sp>
    </p:spTree>
    <p:extLst>
      <p:ext uri="{BB962C8B-B14F-4D97-AF65-F5344CB8AC3E}">
        <p14:creationId xmlns:p14="http://schemas.microsoft.com/office/powerpoint/2010/main" val="45772659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43C37C84-ACD2-945E-722C-88F9A2071B8E}"/>
              </a:ext>
            </a:extLst>
          </p:cNvPr>
          <p:cNvPicPr>
            <a:picLocks noGrp="1" noRot="1" noChangeAspect="1" noMove="1" noResize="1" noEditPoints="1" noAdjustHandles="1" noChangeArrowheads="1" noChangeShapeType="1" noCrop="1"/>
          </p:cNvPicPr>
          <p:nvPr/>
        </p:nvPicPr>
        <p:blipFill>
          <a:blip r:embed="rId3"/>
          <a:stretch>
            <a:fillRect/>
          </a:stretch>
        </p:blipFill>
        <p:spPr>
          <a:xfrm>
            <a:off x="8936984" y="10354105"/>
            <a:ext cx="15700723" cy="3345352"/>
          </a:xfrm>
          <a:prstGeom prst="rect">
            <a:avLst/>
          </a:prstGeom>
          <a:ln w="12700">
            <a:miter lim="400000"/>
            <a:headEnd/>
            <a:tailEnd/>
          </a:ln>
        </p:spPr>
      </p:pic>
      <p:sp>
        <p:nvSpPr>
          <p:cNvPr id="5" name="TextBox 4">
            <a:extLst>
              <a:ext uri="{FF2B5EF4-FFF2-40B4-BE49-F238E27FC236}">
                <a16:creationId xmlns:a16="http://schemas.microsoft.com/office/drawing/2014/main" id="{2F68A7EB-D70F-09E3-C8C9-5F58BF4E8291}"/>
              </a:ext>
            </a:extLst>
          </p:cNvPr>
          <p:cNvSpPr txBox="1"/>
          <p:nvPr/>
        </p:nvSpPr>
        <p:spPr>
          <a:xfrm>
            <a:off x="7361853" y="12338827"/>
            <a:ext cx="10963469" cy="4770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sz="2500" b="1" dirty="0">
                <a:solidFill>
                  <a:schemeClr val="bg1"/>
                </a:solidFill>
              </a:rPr>
              <a:t>ΥΠΟΥΡΓΕΙΟ ΥΓΕΙΑΣ</a:t>
            </a:r>
          </a:p>
        </p:txBody>
      </p:sp>
      <p:sp>
        <p:nvSpPr>
          <p:cNvPr id="7" name="TextBox 6">
            <a:extLst>
              <a:ext uri="{FF2B5EF4-FFF2-40B4-BE49-F238E27FC236}">
                <a16:creationId xmlns:a16="http://schemas.microsoft.com/office/drawing/2014/main" id="{647DD025-68C6-632F-9E9A-AB7E2EE52782}"/>
              </a:ext>
            </a:extLst>
          </p:cNvPr>
          <p:cNvSpPr txBox="1"/>
          <p:nvPr/>
        </p:nvSpPr>
        <p:spPr>
          <a:xfrm>
            <a:off x="762296" y="1191181"/>
            <a:ext cx="18216169" cy="20928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sz="6500" i="1" dirty="0">
                <a:solidFill>
                  <a:srgbClr val="0A7F92"/>
                </a:solidFill>
                <a:latin typeface="Arial" panose="020B0604020202020204" pitchFamily="34" charset="0"/>
                <a:cs typeface="Arial" panose="020B0604020202020204" pitchFamily="34" charset="0"/>
              </a:rPr>
              <a:t>Οργανισμός Κρατικών Υπηρεσιών Υγείας (</a:t>
            </a:r>
            <a:r>
              <a:rPr lang="el-GR" sz="6500" i="1" dirty="0" err="1">
                <a:solidFill>
                  <a:srgbClr val="0A7F92"/>
                </a:solidFill>
                <a:latin typeface="Arial" panose="020B0604020202020204" pitchFamily="34" charset="0"/>
                <a:cs typeface="Arial" panose="020B0604020202020204" pitchFamily="34" charset="0"/>
              </a:rPr>
              <a:t>ΟΚΥπΥ</a:t>
            </a:r>
            <a:r>
              <a:rPr lang="el-GR" sz="6500" i="1" dirty="0">
                <a:solidFill>
                  <a:srgbClr val="0A7F92"/>
                </a:solidFill>
                <a:latin typeface="Arial" panose="020B0604020202020204" pitchFamily="34" charset="0"/>
                <a:cs typeface="Arial" panose="020B0604020202020204" pitchFamily="34" charset="0"/>
              </a:rPr>
              <a:t>)</a:t>
            </a:r>
          </a:p>
        </p:txBody>
      </p:sp>
      <p:sp>
        <p:nvSpPr>
          <p:cNvPr id="8" name="Subtitle here">
            <a:extLst>
              <a:ext uri="{FF2B5EF4-FFF2-40B4-BE49-F238E27FC236}">
                <a16:creationId xmlns:a16="http://schemas.microsoft.com/office/drawing/2014/main" id="{0281180A-DF96-BD5F-8C72-AB8D98B91457}"/>
              </a:ext>
            </a:extLst>
          </p:cNvPr>
          <p:cNvSpPr txBox="1"/>
          <p:nvPr/>
        </p:nvSpPr>
        <p:spPr>
          <a:xfrm>
            <a:off x="135519" y="4697152"/>
            <a:ext cx="13930153" cy="15830167"/>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432000" indent="-432000">
              <a:lnSpc>
                <a:spcPct val="110000"/>
              </a:lnSpc>
              <a:spcBef>
                <a:spcPts val="1800"/>
              </a:spcBef>
              <a:buClr>
                <a:srgbClr val="2F7788"/>
              </a:buClr>
              <a:buSzPct val="120000"/>
              <a:buFont typeface="Arial" panose="020B0604020202020204" pitchFamily="34" charset="0"/>
              <a:buChar char="•"/>
            </a:pPr>
            <a:r>
              <a:rPr lang="el-GR" sz="3500" b="1" i="0" spc="0" dirty="0">
                <a:solidFill>
                  <a:srgbClr val="0A7F92"/>
                </a:solidFill>
              </a:rPr>
              <a:t>Οικονομική Βιωσιμότητα </a:t>
            </a:r>
            <a:r>
              <a:rPr lang="el-GR" sz="3500" b="1" i="0" spc="0" dirty="0" err="1">
                <a:solidFill>
                  <a:srgbClr val="0A7F92"/>
                </a:solidFill>
              </a:rPr>
              <a:t>ΟΚΥπΥ</a:t>
            </a:r>
            <a:endParaRPr lang="el-GR" sz="3500" b="1" i="0" spc="0" dirty="0">
              <a:solidFill>
                <a:srgbClr val="0A7F92"/>
              </a:solidFill>
            </a:endParaRPr>
          </a:p>
          <a:p>
            <a:pPr marL="432000" indent="-432000">
              <a:lnSpc>
                <a:spcPct val="110000"/>
              </a:lnSpc>
              <a:spcBef>
                <a:spcPts val="1800"/>
              </a:spcBef>
              <a:buClr>
                <a:srgbClr val="2F7788"/>
              </a:buClr>
              <a:buSzPct val="120000"/>
              <a:buFont typeface="Arial" panose="020B0604020202020204" pitchFamily="34" charset="0"/>
              <a:buChar char="•"/>
            </a:pPr>
            <a:r>
              <a:rPr lang="el-GR" sz="3500" b="1" i="0" kern="0" spc="0" dirty="0">
                <a:solidFill>
                  <a:srgbClr val="0A7F92"/>
                </a:solidFill>
              </a:rPr>
              <a:t>Ολοκλήρωση της αυτονόμηση</a:t>
            </a:r>
            <a:r>
              <a:rPr lang="el-GR" sz="3500" b="1" i="0" spc="0" dirty="0">
                <a:solidFill>
                  <a:srgbClr val="0A7F92"/>
                </a:solidFill>
              </a:rPr>
              <a:t>ς του </a:t>
            </a:r>
            <a:r>
              <a:rPr lang="el-GR" sz="3500" b="1" i="0" spc="0" dirty="0" err="1">
                <a:solidFill>
                  <a:srgbClr val="0A7F92"/>
                </a:solidFill>
              </a:rPr>
              <a:t>ΟΚΥπΥ</a:t>
            </a:r>
            <a:r>
              <a:rPr lang="el-GR" sz="3500" b="1" i="0" spc="0" dirty="0">
                <a:solidFill>
                  <a:srgbClr val="0A7F92"/>
                </a:solidFill>
              </a:rPr>
              <a:t> </a:t>
            </a:r>
          </a:p>
          <a:p>
            <a:pPr marL="432000" indent="-432000">
              <a:lnSpc>
                <a:spcPct val="110000"/>
              </a:lnSpc>
              <a:spcBef>
                <a:spcPts val="1800"/>
              </a:spcBef>
              <a:buClr>
                <a:srgbClr val="2F7788"/>
              </a:buClr>
              <a:buSzPct val="120000"/>
              <a:buFont typeface="Arial" panose="020B0604020202020204" pitchFamily="34" charset="0"/>
              <a:buChar char="•"/>
            </a:pPr>
            <a:r>
              <a:rPr lang="el-GR" sz="3500" b="1" i="0" spc="0" dirty="0">
                <a:solidFill>
                  <a:srgbClr val="0A7F92"/>
                </a:solidFill>
              </a:rPr>
              <a:t>Αναβάθμιση των παρεχόμενων υπηρεσιών με την </a:t>
            </a:r>
            <a:br>
              <a:rPr lang="el-GR" sz="3500" b="1" i="0" spc="0" dirty="0">
                <a:solidFill>
                  <a:srgbClr val="0A7F92"/>
                </a:solidFill>
              </a:rPr>
            </a:br>
            <a:r>
              <a:rPr lang="el-GR" sz="3500" b="1" i="0" spc="0" dirty="0">
                <a:solidFill>
                  <a:srgbClr val="0A7F92"/>
                </a:solidFill>
              </a:rPr>
              <a:t>εφαρμογή Πρωτοκόλλων</a:t>
            </a:r>
          </a:p>
          <a:p>
            <a:pPr marL="432000" indent="-432000">
              <a:lnSpc>
                <a:spcPct val="110000"/>
              </a:lnSpc>
              <a:spcBef>
                <a:spcPts val="1800"/>
              </a:spcBef>
              <a:buClr>
                <a:srgbClr val="2F7788"/>
              </a:buClr>
              <a:buSzPct val="120000"/>
              <a:buFont typeface="Arial" panose="020B0604020202020204" pitchFamily="34" charset="0"/>
              <a:buChar char="•"/>
            </a:pPr>
            <a:r>
              <a:rPr lang="el-GR" sz="3500" b="1" i="0" spc="0" dirty="0">
                <a:solidFill>
                  <a:srgbClr val="0A7F92"/>
                </a:solidFill>
              </a:rPr>
              <a:t>Αναβάθμιση υποδομών δημόσιων νοσηλευτηρίων </a:t>
            </a:r>
            <a:br>
              <a:rPr lang="el-GR" sz="3500" b="1" i="0" spc="0" dirty="0">
                <a:solidFill>
                  <a:srgbClr val="0A7F92"/>
                </a:solidFill>
              </a:rPr>
            </a:br>
            <a:r>
              <a:rPr lang="el-GR" sz="3500" b="1" i="0" spc="0" dirty="0">
                <a:solidFill>
                  <a:srgbClr val="0A7F92"/>
                </a:solidFill>
              </a:rPr>
              <a:t>στα πλαίσια του Σχεδίου Ανάκαμψης και Ανθεκτικότητας </a:t>
            </a:r>
          </a:p>
          <a:p>
            <a:pPr marL="432000" indent="-432000">
              <a:lnSpc>
                <a:spcPct val="110000"/>
              </a:lnSpc>
              <a:spcBef>
                <a:spcPts val="1800"/>
              </a:spcBef>
              <a:buClr>
                <a:srgbClr val="2F7788"/>
              </a:buClr>
              <a:buSzPct val="120000"/>
              <a:buFont typeface="Arial" panose="020B0604020202020204" pitchFamily="34" charset="0"/>
              <a:buChar char="•"/>
            </a:pPr>
            <a:r>
              <a:rPr lang="el-GR" sz="3500" b="1" i="0" spc="0" dirty="0">
                <a:solidFill>
                  <a:srgbClr val="0A7F92"/>
                </a:solidFill>
              </a:rPr>
              <a:t>Μείωση των Λιστών Αναμονής </a:t>
            </a:r>
          </a:p>
          <a:p>
            <a:pPr marL="432000" indent="-432000">
              <a:lnSpc>
                <a:spcPct val="110000"/>
              </a:lnSpc>
              <a:spcBef>
                <a:spcPts val="1800"/>
              </a:spcBef>
              <a:buClr>
                <a:srgbClr val="2F7788"/>
              </a:buClr>
              <a:buSzPct val="120000"/>
              <a:buFont typeface="Arial" panose="020B0604020202020204" pitchFamily="34" charset="0"/>
              <a:buChar char="•"/>
            </a:pPr>
            <a:r>
              <a:rPr lang="el-GR" sz="3500" b="1" i="0" spc="0" dirty="0">
                <a:solidFill>
                  <a:srgbClr val="0A7F92"/>
                </a:solidFill>
              </a:rPr>
              <a:t>Βελτίωση και ενίσχυση ΤΑΕΠ</a:t>
            </a:r>
          </a:p>
          <a:p>
            <a:pPr marL="432000" indent="-432000">
              <a:lnSpc>
                <a:spcPct val="110000"/>
              </a:lnSpc>
              <a:spcBef>
                <a:spcPts val="1800"/>
              </a:spcBef>
              <a:buClr>
                <a:srgbClr val="2F7788"/>
              </a:buClr>
              <a:buSzPct val="120000"/>
              <a:buFont typeface="Arial" panose="020B0604020202020204" pitchFamily="34" charset="0"/>
              <a:buChar char="•"/>
            </a:pPr>
            <a:endParaRPr lang="el-GR" sz="3500" b="1" i="0" spc="0" dirty="0">
              <a:solidFill>
                <a:srgbClr val="0A7F92"/>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i="0" kern="0" spc="0" dirty="0">
              <a:solidFill>
                <a:srgbClr val="5E5E5E"/>
              </a:solidFill>
            </a:endParaRPr>
          </a:p>
          <a:p>
            <a:pPr>
              <a:lnSpc>
                <a:spcPct val="110000"/>
              </a:lnSpc>
              <a:spcBef>
                <a:spcPts val="1800"/>
              </a:spcBef>
              <a:buClr>
                <a:srgbClr val="2F7788"/>
              </a:buClr>
              <a:buSzPct val="120000"/>
            </a:pPr>
            <a:endParaRPr lang="el-GR" sz="3500" i="0" kern="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i="0" kern="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i="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i="0" kern="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i="0" kern="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i="0" kern="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b="1" i="0" kern="0" spc="0" dirty="0">
              <a:solidFill>
                <a:srgbClr val="0A7F92"/>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i="0" kern="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b="1" i="0" kern="0" spc="0" dirty="0">
              <a:solidFill>
                <a:srgbClr val="0A7F92"/>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b="1" i="0" kern="0" spc="0" dirty="0">
              <a:solidFill>
                <a:srgbClr val="0A7F92"/>
              </a:solidFill>
            </a:endParaRPr>
          </a:p>
        </p:txBody>
      </p:sp>
      <p:pic>
        <p:nvPicPr>
          <p:cNvPr id="2" name="Picture 1">
            <a:extLst>
              <a:ext uri="{FF2B5EF4-FFF2-40B4-BE49-F238E27FC236}">
                <a16:creationId xmlns:a16="http://schemas.microsoft.com/office/drawing/2014/main" id="{6DF68B58-37DA-B4AC-30A0-E10396AD33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17097" y="4697152"/>
            <a:ext cx="11566903" cy="6387615"/>
          </a:xfrm>
          <a:prstGeom prst="rect">
            <a:avLst/>
          </a:prstGeom>
        </p:spPr>
      </p:pic>
    </p:spTree>
    <p:extLst>
      <p:ext uri="{BB962C8B-B14F-4D97-AF65-F5344CB8AC3E}">
        <p14:creationId xmlns:p14="http://schemas.microsoft.com/office/powerpoint/2010/main" val="93196977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43C37C84-ACD2-945E-722C-88F9A2071B8E}"/>
              </a:ext>
            </a:extLst>
          </p:cNvPr>
          <p:cNvPicPr>
            <a:picLocks noGrp="1" noRot="1" noChangeAspect="1" noMove="1" noResize="1" noEditPoints="1" noAdjustHandles="1" noChangeArrowheads="1" noChangeShapeType="1" noCrop="1"/>
          </p:cNvPicPr>
          <p:nvPr/>
        </p:nvPicPr>
        <p:blipFill>
          <a:blip r:embed="rId3"/>
          <a:stretch>
            <a:fillRect/>
          </a:stretch>
        </p:blipFill>
        <p:spPr>
          <a:xfrm>
            <a:off x="8936984" y="10354105"/>
            <a:ext cx="15700723" cy="3345352"/>
          </a:xfrm>
          <a:prstGeom prst="rect">
            <a:avLst/>
          </a:prstGeom>
          <a:ln w="12700">
            <a:miter lim="400000"/>
            <a:headEnd/>
            <a:tailEnd/>
          </a:ln>
        </p:spPr>
      </p:pic>
      <p:sp>
        <p:nvSpPr>
          <p:cNvPr id="5" name="TextBox 4">
            <a:extLst>
              <a:ext uri="{FF2B5EF4-FFF2-40B4-BE49-F238E27FC236}">
                <a16:creationId xmlns:a16="http://schemas.microsoft.com/office/drawing/2014/main" id="{2F68A7EB-D70F-09E3-C8C9-5F58BF4E8291}"/>
              </a:ext>
            </a:extLst>
          </p:cNvPr>
          <p:cNvSpPr txBox="1"/>
          <p:nvPr/>
        </p:nvSpPr>
        <p:spPr>
          <a:xfrm>
            <a:off x="7361853" y="12338827"/>
            <a:ext cx="10963469" cy="4770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sz="2500" b="1" dirty="0">
                <a:solidFill>
                  <a:schemeClr val="bg1"/>
                </a:solidFill>
              </a:rPr>
              <a:t>ΥΠΟΥΡΓΕΙΟ ΥΓΕΙΑΣ</a:t>
            </a:r>
          </a:p>
        </p:txBody>
      </p:sp>
      <p:sp>
        <p:nvSpPr>
          <p:cNvPr id="7" name="TextBox 6">
            <a:extLst>
              <a:ext uri="{FF2B5EF4-FFF2-40B4-BE49-F238E27FC236}">
                <a16:creationId xmlns:a16="http://schemas.microsoft.com/office/drawing/2014/main" id="{647DD025-68C6-632F-9E9A-AB7E2EE52782}"/>
              </a:ext>
            </a:extLst>
          </p:cNvPr>
          <p:cNvSpPr txBox="1"/>
          <p:nvPr/>
        </p:nvSpPr>
        <p:spPr>
          <a:xfrm>
            <a:off x="762296" y="1191181"/>
            <a:ext cx="18216169" cy="20928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sz="6500" i="1" dirty="0">
                <a:solidFill>
                  <a:srgbClr val="0A7F92"/>
                </a:solidFill>
                <a:latin typeface="Arial" panose="020B0604020202020204" pitchFamily="34" charset="0"/>
                <a:cs typeface="Arial" panose="020B0604020202020204" pitchFamily="34" charset="0"/>
              </a:rPr>
              <a:t>Οργανισμός Κρατικών Υπηρεσιών Υγείας (</a:t>
            </a:r>
            <a:r>
              <a:rPr lang="el-GR" sz="6500" i="1" dirty="0" err="1">
                <a:solidFill>
                  <a:srgbClr val="0A7F92"/>
                </a:solidFill>
                <a:latin typeface="Arial" panose="020B0604020202020204" pitchFamily="34" charset="0"/>
                <a:cs typeface="Arial" panose="020B0604020202020204" pitchFamily="34" charset="0"/>
              </a:rPr>
              <a:t>ΟΚΥπΥ</a:t>
            </a:r>
            <a:r>
              <a:rPr lang="el-GR" sz="6500" i="1" dirty="0">
                <a:solidFill>
                  <a:srgbClr val="0A7F92"/>
                </a:solidFill>
                <a:latin typeface="Arial" panose="020B0604020202020204" pitchFamily="34" charset="0"/>
                <a:cs typeface="Arial" panose="020B0604020202020204" pitchFamily="34" charset="0"/>
              </a:rPr>
              <a:t>)</a:t>
            </a:r>
          </a:p>
        </p:txBody>
      </p:sp>
      <p:sp>
        <p:nvSpPr>
          <p:cNvPr id="8" name="Subtitle here">
            <a:extLst>
              <a:ext uri="{FF2B5EF4-FFF2-40B4-BE49-F238E27FC236}">
                <a16:creationId xmlns:a16="http://schemas.microsoft.com/office/drawing/2014/main" id="{0281180A-DF96-BD5F-8C72-AB8D98B91457}"/>
              </a:ext>
            </a:extLst>
          </p:cNvPr>
          <p:cNvSpPr txBox="1"/>
          <p:nvPr/>
        </p:nvSpPr>
        <p:spPr>
          <a:xfrm>
            <a:off x="247486" y="5131629"/>
            <a:ext cx="13930153" cy="16061000"/>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marL="432000" indent="-432000">
              <a:lnSpc>
                <a:spcPct val="110000"/>
              </a:lnSpc>
              <a:spcBef>
                <a:spcPts val="1800"/>
              </a:spcBef>
              <a:buClr>
                <a:srgbClr val="2F7788"/>
              </a:buClr>
              <a:buSzPct val="120000"/>
              <a:buFont typeface="Arial" panose="020B0604020202020204" pitchFamily="34" charset="0"/>
              <a:buChar char="•"/>
            </a:pPr>
            <a:r>
              <a:rPr lang="el-GR" sz="3500" b="1" i="0" spc="0" dirty="0">
                <a:solidFill>
                  <a:srgbClr val="0A7F92"/>
                </a:solidFill>
              </a:rPr>
              <a:t>Δημιουργία </a:t>
            </a:r>
            <a:r>
              <a:rPr lang="el-GR" sz="3500" b="1" i="0" spc="0" dirty="0" err="1">
                <a:solidFill>
                  <a:srgbClr val="0A7F92"/>
                </a:solidFill>
              </a:rPr>
              <a:t>Ηπατολογικής</a:t>
            </a:r>
            <a:r>
              <a:rPr lang="el-GR" sz="3500" b="1" i="0" spc="0" dirty="0">
                <a:solidFill>
                  <a:srgbClr val="0A7F92"/>
                </a:solidFill>
              </a:rPr>
              <a:t> Κλινικής </a:t>
            </a:r>
          </a:p>
          <a:p>
            <a:pPr marL="432000" indent="-432000">
              <a:lnSpc>
                <a:spcPct val="110000"/>
              </a:lnSpc>
              <a:spcBef>
                <a:spcPts val="1800"/>
              </a:spcBef>
              <a:buClr>
                <a:srgbClr val="2F7788"/>
              </a:buClr>
              <a:buSzPct val="120000"/>
              <a:buFont typeface="Arial" panose="020B0604020202020204" pitchFamily="34" charset="0"/>
              <a:buChar char="•"/>
            </a:pPr>
            <a:r>
              <a:rPr lang="el-GR" sz="3500" b="1" i="0" spc="0" dirty="0">
                <a:solidFill>
                  <a:srgbClr val="0A7F92"/>
                </a:solidFill>
              </a:rPr>
              <a:t>Αξιοποίηση του Κέντρου Υγείας στην </a:t>
            </a:r>
            <a:r>
              <a:rPr lang="el-GR" sz="3500" b="1" i="0" spc="0" dirty="0" err="1">
                <a:solidFill>
                  <a:srgbClr val="0A7F92"/>
                </a:solidFill>
              </a:rPr>
              <a:t>Αθηαίνου</a:t>
            </a:r>
            <a:r>
              <a:rPr lang="el-GR" sz="3500" b="1" i="0" spc="0" dirty="0">
                <a:solidFill>
                  <a:srgbClr val="0A7F92"/>
                </a:solidFill>
              </a:rPr>
              <a:t> </a:t>
            </a:r>
          </a:p>
          <a:p>
            <a:pPr marL="432000" indent="-432000">
              <a:lnSpc>
                <a:spcPct val="110000"/>
              </a:lnSpc>
              <a:spcBef>
                <a:spcPts val="1800"/>
              </a:spcBef>
              <a:buClr>
                <a:srgbClr val="2F7788"/>
              </a:buClr>
              <a:buSzPct val="120000"/>
              <a:buFont typeface="Arial" panose="020B0604020202020204" pitchFamily="34" charset="0"/>
              <a:buChar char="•"/>
            </a:pPr>
            <a:r>
              <a:rPr lang="el-GR" sz="3500" b="1" i="0" spc="0" dirty="0">
                <a:solidFill>
                  <a:srgbClr val="0A7F92"/>
                </a:solidFill>
              </a:rPr>
              <a:t>Στήριξη απομακρυσμένων Κέντρων Υγείας</a:t>
            </a:r>
          </a:p>
          <a:p>
            <a:pPr marL="432000" indent="-432000">
              <a:lnSpc>
                <a:spcPct val="110000"/>
              </a:lnSpc>
              <a:spcBef>
                <a:spcPts val="1800"/>
              </a:spcBef>
              <a:buClr>
                <a:srgbClr val="2F7788"/>
              </a:buClr>
              <a:buSzPct val="120000"/>
              <a:buFont typeface="Arial" panose="020B0604020202020204" pitchFamily="34" charset="0"/>
              <a:buChar char="•"/>
            </a:pPr>
            <a:r>
              <a:rPr lang="el-GR" sz="3500" b="1" i="0" spc="0" dirty="0">
                <a:solidFill>
                  <a:srgbClr val="0A7F92"/>
                </a:solidFill>
              </a:rPr>
              <a:t>Λειτουργία της Πνευμονολογικής Κλινικής και</a:t>
            </a:r>
            <a:br>
              <a:rPr lang="el-GR" sz="3500" b="1" i="0" spc="0" dirty="0">
                <a:solidFill>
                  <a:srgbClr val="0A7F92"/>
                </a:solidFill>
              </a:rPr>
            </a:br>
            <a:r>
              <a:rPr lang="el-GR" sz="3500" b="1" i="0" spc="0" dirty="0">
                <a:solidFill>
                  <a:srgbClr val="0A7F92"/>
                </a:solidFill>
              </a:rPr>
              <a:t>Κλινικής Φυματίωσης στο Νοσοκομείο </a:t>
            </a:r>
            <a:r>
              <a:rPr lang="el-GR" sz="3500" b="1" i="0" spc="0" dirty="0" err="1">
                <a:solidFill>
                  <a:srgbClr val="0A7F92"/>
                </a:solidFill>
              </a:rPr>
              <a:t>Τροόδους</a:t>
            </a:r>
            <a:endParaRPr lang="el-GR" sz="3500" b="1" i="0" spc="0" dirty="0">
              <a:solidFill>
                <a:srgbClr val="0A7F92"/>
              </a:solidFill>
            </a:endParaRPr>
          </a:p>
          <a:p>
            <a:pPr marL="432000" indent="-432000">
              <a:lnSpc>
                <a:spcPct val="110000"/>
              </a:lnSpc>
              <a:spcBef>
                <a:spcPts val="1800"/>
              </a:spcBef>
              <a:buClr>
                <a:srgbClr val="2F7788"/>
              </a:buClr>
              <a:buSzPct val="120000"/>
              <a:buFont typeface="Arial" panose="020B0604020202020204" pitchFamily="34" charset="0"/>
              <a:buChar char="•"/>
            </a:pPr>
            <a:r>
              <a:rPr lang="el-GR" sz="3500" b="1" i="0" spc="0" dirty="0">
                <a:solidFill>
                  <a:srgbClr val="0A7F92"/>
                </a:solidFill>
              </a:rPr>
              <a:t>Λειτουργία Μονάδας Αιμοκάθαρσης στο Γ.Ν. Πάφου </a:t>
            </a:r>
          </a:p>
          <a:p>
            <a:pPr marL="432000" indent="-432000">
              <a:lnSpc>
                <a:spcPct val="110000"/>
              </a:lnSpc>
              <a:spcBef>
                <a:spcPts val="1800"/>
              </a:spcBef>
              <a:buClr>
                <a:srgbClr val="2F7788"/>
              </a:buClr>
              <a:buSzPct val="120000"/>
              <a:buFont typeface="Arial" panose="020B0604020202020204" pitchFamily="34" charset="0"/>
              <a:buChar char="•"/>
            </a:pPr>
            <a:r>
              <a:rPr lang="el-GR" sz="3500" b="1" i="0" spc="0" dirty="0">
                <a:solidFill>
                  <a:srgbClr val="0A7F92"/>
                </a:solidFill>
              </a:rPr>
              <a:t> Λειτουργία του Θεσμού της Κοινοτικής Μαιευτικής</a:t>
            </a:r>
          </a:p>
          <a:p>
            <a:pPr marL="432000" indent="-432000">
              <a:lnSpc>
                <a:spcPct val="110000"/>
              </a:lnSpc>
              <a:spcBef>
                <a:spcPts val="1800"/>
              </a:spcBef>
              <a:buClr>
                <a:srgbClr val="2F7788"/>
              </a:buClr>
              <a:buSzPct val="120000"/>
              <a:buFont typeface="Arial" panose="020B0604020202020204" pitchFamily="34" charset="0"/>
              <a:buChar char="•"/>
            </a:pPr>
            <a:r>
              <a:rPr lang="el-GR" sz="3500" b="1" i="0" spc="0" dirty="0">
                <a:solidFill>
                  <a:srgbClr val="0A7F92"/>
                </a:solidFill>
              </a:rPr>
              <a:t>Λειτουργία του νέου Κέντρου Ψυχικής Υγείας </a:t>
            </a:r>
          </a:p>
          <a:p>
            <a:pPr marL="432000" indent="-432000">
              <a:lnSpc>
                <a:spcPct val="110000"/>
              </a:lnSpc>
              <a:spcBef>
                <a:spcPts val="1800"/>
              </a:spcBef>
              <a:buClr>
                <a:srgbClr val="2F7788"/>
              </a:buClr>
              <a:buSzPct val="120000"/>
              <a:buFont typeface="Arial" panose="020B0604020202020204" pitchFamily="34" charset="0"/>
              <a:buChar char="•"/>
            </a:pPr>
            <a:endParaRPr lang="el-GR" sz="3500" b="1" i="0" spc="0" dirty="0">
              <a:solidFill>
                <a:srgbClr val="0A7F92"/>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i="0" kern="0" spc="0" dirty="0">
              <a:solidFill>
                <a:srgbClr val="5E5E5E"/>
              </a:solidFill>
            </a:endParaRPr>
          </a:p>
          <a:p>
            <a:pPr>
              <a:lnSpc>
                <a:spcPct val="110000"/>
              </a:lnSpc>
              <a:spcBef>
                <a:spcPts val="1800"/>
              </a:spcBef>
              <a:buClr>
                <a:srgbClr val="2F7788"/>
              </a:buClr>
              <a:buSzPct val="120000"/>
            </a:pPr>
            <a:endParaRPr lang="el-GR" sz="3500" i="0" kern="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i="0" kern="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i="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i="0" kern="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i="0" kern="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i="0" kern="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b="1" i="0" kern="0" spc="0" dirty="0">
              <a:solidFill>
                <a:srgbClr val="0A7F92"/>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i="0" kern="0" spc="0" dirty="0">
              <a:solidFill>
                <a:srgbClr val="5E5E5E"/>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b="1" i="0" kern="0" spc="0" dirty="0">
              <a:solidFill>
                <a:srgbClr val="0A7F92"/>
              </a:solidFill>
            </a:endParaRPr>
          </a:p>
          <a:p>
            <a:pPr marL="432000" indent="-432000">
              <a:lnSpc>
                <a:spcPct val="110000"/>
              </a:lnSpc>
              <a:spcBef>
                <a:spcPts val="1800"/>
              </a:spcBef>
              <a:buClr>
                <a:srgbClr val="2F7788"/>
              </a:buClr>
              <a:buSzPct val="120000"/>
              <a:buFont typeface="Arial" panose="020B0604020202020204" pitchFamily="34" charset="0"/>
              <a:buChar char="•"/>
            </a:pPr>
            <a:endParaRPr lang="el-GR" sz="3500" b="1" i="0" kern="0" spc="0" dirty="0">
              <a:solidFill>
                <a:srgbClr val="0A7F92"/>
              </a:solidFill>
            </a:endParaRPr>
          </a:p>
        </p:txBody>
      </p:sp>
      <p:pic>
        <p:nvPicPr>
          <p:cNvPr id="2" name="Picture 1">
            <a:extLst>
              <a:ext uri="{FF2B5EF4-FFF2-40B4-BE49-F238E27FC236}">
                <a16:creationId xmlns:a16="http://schemas.microsoft.com/office/drawing/2014/main" id="{5C1AB128-82A4-8207-4788-AE6CF843A1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59031" y="4058321"/>
            <a:ext cx="12424969" cy="6432939"/>
          </a:xfrm>
          <a:prstGeom prst="rect">
            <a:avLst/>
          </a:prstGeom>
        </p:spPr>
      </p:pic>
    </p:spTree>
    <p:extLst>
      <p:ext uri="{BB962C8B-B14F-4D97-AF65-F5344CB8AC3E}">
        <p14:creationId xmlns:p14="http://schemas.microsoft.com/office/powerpoint/2010/main" val="275935241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1569DDC-3C26-255F-FFF1-1E1DF41F04C8}"/>
              </a:ext>
            </a:extLst>
          </p:cNvPr>
          <p:cNvGraphicFramePr>
            <a:graphicFrameLocks noGrp="1"/>
          </p:cNvGraphicFramePr>
          <p:nvPr>
            <p:extLst>
              <p:ext uri="{D42A27DB-BD31-4B8C-83A1-F6EECF244321}">
                <p14:modId xmlns:p14="http://schemas.microsoft.com/office/powerpoint/2010/main" val="273180895"/>
              </p:ext>
            </p:extLst>
          </p:nvPr>
        </p:nvGraphicFramePr>
        <p:xfrm>
          <a:off x="1030160" y="201928"/>
          <a:ext cx="13510728" cy="12168548"/>
        </p:xfrm>
        <a:graphic>
          <a:graphicData uri="http://schemas.openxmlformats.org/drawingml/2006/table">
            <a:tbl>
              <a:tblPr firstRow="1" bandRow="1">
                <a:tableStyleId>{5940675A-B579-460E-94D1-54222C63F5DA}</a:tableStyleId>
              </a:tblPr>
              <a:tblGrid>
                <a:gridCol w="4503576">
                  <a:extLst>
                    <a:ext uri="{9D8B030D-6E8A-4147-A177-3AD203B41FA5}">
                      <a16:colId xmlns:a16="http://schemas.microsoft.com/office/drawing/2014/main" val="3825584247"/>
                    </a:ext>
                  </a:extLst>
                </a:gridCol>
                <a:gridCol w="4503576">
                  <a:extLst>
                    <a:ext uri="{9D8B030D-6E8A-4147-A177-3AD203B41FA5}">
                      <a16:colId xmlns:a16="http://schemas.microsoft.com/office/drawing/2014/main" val="2728171858"/>
                    </a:ext>
                  </a:extLst>
                </a:gridCol>
                <a:gridCol w="4503576">
                  <a:extLst>
                    <a:ext uri="{9D8B030D-6E8A-4147-A177-3AD203B41FA5}">
                      <a16:colId xmlns:a16="http://schemas.microsoft.com/office/drawing/2014/main" val="1449728127"/>
                    </a:ext>
                  </a:extLst>
                </a:gridCol>
              </a:tblGrid>
              <a:tr h="1503638">
                <a:tc>
                  <a:txBody>
                    <a:bodyPr/>
                    <a:lstStyle/>
                    <a:p>
                      <a:endParaRPr lang="el-GR" sz="3200" b="1" dirty="0">
                        <a:solidFill>
                          <a:srgbClr val="0A7F93"/>
                        </a:solidFill>
                        <a:latin typeface="Arial" panose="020B0604020202020204" pitchFamily="34" charset="0"/>
                        <a:cs typeface="Arial" panose="020B0604020202020204" pitchFamily="34" charset="0"/>
                      </a:endParaRPr>
                    </a:p>
                    <a:p>
                      <a:r>
                        <a:rPr lang="el-GR" sz="3200" b="1" dirty="0">
                          <a:solidFill>
                            <a:srgbClr val="0A7F93"/>
                          </a:solidFill>
                          <a:latin typeface="Arial" panose="020B0604020202020204" pitchFamily="34" charset="0"/>
                          <a:cs typeface="Arial" panose="020B0604020202020204" pitchFamily="34" charset="0"/>
                        </a:rPr>
                        <a:t>Κατηγορία Δαπάνης</a:t>
                      </a:r>
                      <a:endParaRPr lang="en-CY" sz="3200" b="1" dirty="0">
                        <a:solidFill>
                          <a:srgbClr val="0A7F93"/>
                        </a:solidFill>
                        <a:latin typeface="Arial" panose="020B0604020202020204" pitchFamily="34" charset="0"/>
                        <a:cs typeface="Arial" panose="020B0604020202020204" pitchFamily="34" charset="0"/>
                      </a:endParaRPr>
                    </a:p>
                  </a:txBody>
                  <a:tcPr/>
                </a:tc>
                <a:tc>
                  <a:txBody>
                    <a:bodyPr/>
                    <a:lstStyle/>
                    <a:p>
                      <a:endParaRPr lang="el-GR" sz="3200" b="1" dirty="0">
                        <a:solidFill>
                          <a:srgbClr val="0A7F93"/>
                        </a:solidFill>
                        <a:latin typeface="Arial" panose="020B0604020202020204" pitchFamily="34" charset="0"/>
                        <a:cs typeface="Arial" panose="020B0604020202020204" pitchFamily="34" charset="0"/>
                      </a:endParaRPr>
                    </a:p>
                    <a:p>
                      <a:r>
                        <a:rPr lang="el-GR" sz="3200" b="1" dirty="0">
                          <a:solidFill>
                            <a:srgbClr val="0A7F93"/>
                          </a:solidFill>
                          <a:latin typeface="Arial" panose="020B0604020202020204" pitchFamily="34" charset="0"/>
                          <a:cs typeface="Arial" panose="020B0604020202020204" pitchFamily="34" charset="0"/>
                        </a:rPr>
                        <a:t>Προϋπολογισμός 2024 (€)</a:t>
                      </a:r>
                      <a:endParaRPr lang="en-CY" sz="3200" b="1" dirty="0">
                        <a:solidFill>
                          <a:srgbClr val="0A7F93"/>
                        </a:solidFill>
                        <a:latin typeface="Arial" panose="020B0604020202020204" pitchFamily="34" charset="0"/>
                        <a:cs typeface="Arial" panose="020B0604020202020204" pitchFamily="34" charset="0"/>
                      </a:endParaRPr>
                    </a:p>
                  </a:txBody>
                  <a:tcPr/>
                </a:tc>
                <a:tc>
                  <a:txBody>
                    <a:bodyPr/>
                    <a:lstStyle/>
                    <a:p>
                      <a:endParaRPr lang="el-GR" sz="3200" b="1" dirty="0">
                        <a:solidFill>
                          <a:srgbClr val="0A7F93"/>
                        </a:solidFill>
                        <a:latin typeface="Arial" panose="020B0604020202020204" pitchFamily="34" charset="0"/>
                        <a:cs typeface="Arial" panose="020B0604020202020204" pitchFamily="34" charset="0"/>
                      </a:endParaRPr>
                    </a:p>
                    <a:p>
                      <a:r>
                        <a:rPr lang="el-GR" sz="3200" b="1" dirty="0">
                          <a:solidFill>
                            <a:srgbClr val="0A7F93"/>
                          </a:solidFill>
                          <a:latin typeface="Arial" panose="020B0604020202020204" pitchFamily="34" charset="0"/>
                          <a:cs typeface="Arial" panose="020B0604020202020204" pitchFamily="34" charset="0"/>
                        </a:rPr>
                        <a:t>%</a:t>
                      </a:r>
                      <a:endParaRPr lang="en-CY" sz="3200" b="1" dirty="0">
                        <a:solidFill>
                          <a:srgbClr val="0A7F93"/>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68393561"/>
                  </a:ext>
                </a:extLst>
              </a:tr>
              <a:tr h="972942">
                <a:tc>
                  <a:txBody>
                    <a:bodyPr/>
                    <a:lstStyle/>
                    <a:p>
                      <a:endParaRPr lang="el-GR" sz="3000" b="1" dirty="0"/>
                    </a:p>
                    <a:p>
                      <a:r>
                        <a:rPr lang="el-GR" sz="3000" b="1" dirty="0"/>
                        <a:t>Σύνολο Δαπανών</a:t>
                      </a:r>
                      <a:endParaRPr lang="en-CY" sz="3000" b="1" dirty="0"/>
                    </a:p>
                  </a:txBody>
                  <a:tcPr/>
                </a:tc>
                <a:tc>
                  <a:txBody>
                    <a:bodyPr/>
                    <a:lstStyle/>
                    <a:p>
                      <a:endParaRPr lang="el-GR" sz="3000" b="1" dirty="0"/>
                    </a:p>
                    <a:p>
                      <a:r>
                        <a:rPr lang="el-GR" sz="3000" b="1" dirty="0"/>
                        <a:t>1,291,284,331</a:t>
                      </a:r>
                      <a:endParaRPr lang="en-CY" sz="3000" b="1" dirty="0"/>
                    </a:p>
                  </a:txBody>
                  <a:tcPr/>
                </a:tc>
                <a:tc>
                  <a:txBody>
                    <a:bodyPr/>
                    <a:lstStyle/>
                    <a:p>
                      <a:endParaRPr lang="el-GR" b="1" dirty="0"/>
                    </a:p>
                    <a:p>
                      <a:endParaRPr lang="en-CY" b="1" dirty="0"/>
                    </a:p>
                  </a:txBody>
                  <a:tcPr/>
                </a:tc>
                <a:extLst>
                  <a:ext uri="{0D108BD9-81ED-4DB2-BD59-A6C34878D82A}">
                    <a16:rowId xmlns:a16="http://schemas.microsoft.com/office/drawing/2014/main" val="4172749929"/>
                  </a:ext>
                </a:extLst>
              </a:tr>
              <a:tr h="1282514">
                <a:tc>
                  <a:txBody>
                    <a:bodyPr/>
                    <a:lstStyle/>
                    <a:p>
                      <a:endParaRPr lang="el-GR" sz="2700" b="1" dirty="0"/>
                    </a:p>
                    <a:p>
                      <a:r>
                        <a:rPr lang="el-GR" sz="2700" b="1" dirty="0"/>
                        <a:t>Γενική Κυβερνητική Εισφορά στο ΓΕΣΥ</a:t>
                      </a:r>
                      <a:endParaRPr lang="en-CY" sz="2700" b="1" dirty="0"/>
                    </a:p>
                  </a:txBody>
                  <a:tcPr/>
                </a:tc>
                <a:tc>
                  <a:txBody>
                    <a:bodyPr/>
                    <a:lstStyle/>
                    <a:p>
                      <a:endParaRPr lang="el-GR" sz="2700" b="1" dirty="0"/>
                    </a:p>
                    <a:p>
                      <a:r>
                        <a:rPr lang="el-GR" sz="2700" b="1" dirty="0"/>
                        <a:t>687,000,000</a:t>
                      </a:r>
                      <a:endParaRPr lang="en-CY" sz="2700" b="1" dirty="0"/>
                    </a:p>
                  </a:txBody>
                  <a:tcPr/>
                </a:tc>
                <a:tc>
                  <a:txBody>
                    <a:bodyPr/>
                    <a:lstStyle/>
                    <a:p>
                      <a:endParaRPr lang="el-GR" sz="2700" b="1" dirty="0"/>
                    </a:p>
                    <a:p>
                      <a:r>
                        <a:rPr lang="el-GR" sz="2700" b="1" dirty="0"/>
                        <a:t>53%</a:t>
                      </a:r>
                      <a:endParaRPr lang="en-CY" sz="2700" b="1" dirty="0"/>
                    </a:p>
                  </a:txBody>
                  <a:tcPr/>
                </a:tc>
                <a:extLst>
                  <a:ext uri="{0D108BD9-81ED-4DB2-BD59-A6C34878D82A}">
                    <a16:rowId xmlns:a16="http://schemas.microsoft.com/office/drawing/2014/main" val="2196176345"/>
                  </a:ext>
                </a:extLst>
              </a:tr>
              <a:tr h="1282514">
                <a:tc>
                  <a:txBody>
                    <a:bodyPr/>
                    <a:lstStyle/>
                    <a:p>
                      <a:endParaRPr lang="el-GR" sz="2700" b="1" dirty="0"/>
                    </a:p>
                    <a:p>
                      <a:r>
                        <a:rPr lang="el-GR" sz="2700" b="1" dirty="0"/>
                        <a:t>Μισθοί αξιωματούχων και προσωπικού </a:t>
                      </a:r>
                      <a:endParaRPr lang="en-CY" sz="2700" b="1" dirty="0"/>
                    </a:p>
                  </a:txBody>
                  <a:tcPr/>
                </a:tc>
                <a:tc>
                  <a:txBody>
                    <a:bodyPr/>
                    <a:lstStyle/>
                    <a:p>
                      <a:endParaRPr lang="el-GR" sz="2700" b="1" dirty="0"/>
                    </a:p>
                    <a:p>
                      <a:r>
                        <a:rPr lang="el-GR" sz="2700" b="1" dirty="0"/>
                        <a:t>354,908,708</a:t>
                      </a:r>
                      <a:endParaRPr lang="en-CY" sz="2700" b="1" dirty="0"/>
                    </a:p>
                  </a:txBody>
                  <a:tcPr/>
                </a:tc>
                <a:tc>
                  <a:txBody>
                    <a:bodyPr/>
                    <a:lstStyle/>
                    <a:p>
                      <a:endParaRPr lang="el-GR" sz="2700" b="1" dirty="0"/>
                    </a:p>
                    <a:p>
                      <a:r>
                        <a:rPr lang="el-GR" sz="2700" b="1" dirty="0"/>
                        <a:t>27.5%</a:t>
                      </a:r>
                      <a:endParaRPr lang="en-CY" sz="2700" b="1" dirty="0"/>
                    </a:p>
                  </a:txBody>
                  <a:tcPr/>
                </a:tc>
                <a:extLst>
                  <a:ext uri="{0D108BD9-81ED-4DB2-BD59-A6C34878D82A}">
                    <a16:rowId xmlns:a16="http://schemas.microsoft.com/office/drawing/2014/main" val="1925599823"/>
                  </a:ext>
                </a:extLst>
              </a:tr>
              <a:tr h="900390">
                <a:tc>
                  <a:txBody>
                    <a:bodyPr/>
                    <a:lstStyle/>
                    <a:p>
                      <a:endParaRPr lang="el-GR" sz="2700" b="1" dirty="0"/>
                    </a:p>
                    <a:p>
                      <a:r>
                        <a:rPr lang="el-GR" sz="2700" b="1" dirty="0"/>
                        <a:t>Χορηγία </a:t>
                      </a:r>
                      <a:r>
                        <a:rPr lang="el-GR" sz="2700" b="1" dirty="0" err="1"/>
                        <a:t>ΟΚΥπΥ</a:t>
                      </a:r>
                      <a:endParaRPr lang="en-CY" sz="2700" b="1" dirty="0"/>
                    </a:p>
                  </a:txBody>
                  <a:tcPr/>
                </a:tc>
                <a:tc>
                  <a:txBody>
                    <a:bodyPr/>
                    <a:lstStyle/>
                    <a:p>
                      <a:endParaRPr lang="el-GR" sz="2700" b="1" dirty="0"/>
                    </a:p>
                    <a:p>
                      <a:r>
                        <a:rPr lang="el-GR" sz="2700" b="1" dirty="0"/>
                        <a:t>95,000,000</a:t>
                      </a:r>
                      <a:endParaRPr lang="en-CY" sz="2700" b="1" dirty="0"/>
                    </a:p>
                  </a:txBody>
                  <a:tcPr/>
                </a:tc>
                <a:tc>
                  <a:txBody>
                    <a:bodyPr/>
                    <a:lstStyle/>
                    <a:p>
                      <a:endParaRPr lang="el-GR" sz="2700" b="1" dirty="0"/>
                    </a:p>
                    <a:p>
                      <a:r>
                        <a:rPr lang="el-GR" sz="2700" b="1" dirty="0"/>
                        <a:t>7.4%</a:t>
                      </a:r>
                      <a:endParaRPr lang="en-CY" sz="2700" b="1" dirty="0"/>
                    </a:p>
                  </a:txBody>
                  <a:tcPr/>
                </a:tc>
                <a:extLst>
                  <a:ext uri="{0D108BD9-81ED-4DB2-BD59-A6C34878D82A}">
                    <a16:rowId xmlns:a16="http://schemas.microsoft.com/office/drawing/2014/main" val="658454152"/>
                  </a:ext>
                </a:extLst>
              </a:tr>
              <a:tr h="1422337">
                <a:tc>
                  <a:txBody>
                    <a:bodyPr/>
                    <a:lstStyle/>
                    <a:p>
                      <a:endParaRPr lang="el-GR" sz="2700" b="1" dirty="0"/>
                    </a:p>
                    <a:p>
                      <a:r>
                        <a:rPr lang="el-GR" sz="2700" b="1" dirty="0"/>
                        <a:t>Αγορά Φαρμάκων και Εμβολίων </a:t>
                      </a:r>
                      <a:endParaRPr lang="en-CY" sz="2700" b="1" dirty="0"/>
                    </a:p>
                  </a:txBody>
                  <a:tcPr/>
                </a:tc>
                <a:tc>
                  <a:txBody>
                    <a:bodyPr/>
                    <a:lstStyle/>
                    <a:p>
                      <a:endParaRPr lang="el-GR" sz="2700" b="1" dirty="0"/>
                    </a:p>
                    <a:p>
                      <a:r>
                        <a:rPr lang="el-GR" sz="2700" b="1" dirty="0"/>
                        <a:t>50,000,000</a:t>
                      </a:r>
                      <a:endParaRPr lang="en-CY" sz="2700" b="1" dirty="0"/>
                    </a:p>
                  </a:txBody>
                  <a:tcPr/>
                </a:tc>
                <a:tc>
                  <a:txBody>
                    <a:bodyPr/>
                    <a:lstStyle/>
                    <a:p>
                      <a:endParaRPr lang="el-GR" sz="2700" b="1" dirty="0"/>
                    </a:p>
                    <a:p>
                      <a:r>
                        <a:rPr lang="el-GR" sz="2700" b="1" dirty="0"/>
                        <a:t>3.9%</a:t>
                      </a:r>
                      <a:endParaRPr lang="en-CY" sz="2700" b="1" dirty="0"/>
                    </a:p>
                  </a:txBody>
                  <a:tcPr/>
                </a:tc>
                <a:extLst>
                  <a:ext uri="{0D108BD9-81ED-4DB2-BD59-A6C34878D82A}">
                    <a16:rowId xmlns:a16="http://schemas.microsoft.com/office/drawing/2014/main" val="857888507"/>
                  </a:ext>
                </a:extLst>
              </a:tr>
              <a:tr h="1096937">
                <a:tc>
                  <a:txBody>
                    <a:bodyPr/>
                    <a:lstStyle/>
                    <a:p>
                      <a:endParaRPr lang="el-GR" sz="2700" b="1" dirty="0"/>
                    </a:p>
                    <a:p>
                      <a:r>
                        <a:rPr lang="el-GR" sz="2700" b="1" dirty="0"/>
                        <a:t>Κοινωνικές Παροχές </a:t>
                      </a:r>
                      <a:endParaRPr lang="en-CY" sz="2700" b="1" dirty="0"/>
                    </a:p>
                  </a:txBody>
                  <a:tcPr/>
                </a:tc>
                <a:tc>
                  <a:txBody>
                    <a:bodyPr/>
                    <a:lstStyle/>
                    <a:p>
                      <a:endParaRPr lang="el-GR" sz="2700" b="1" dirty="0"/>
                    </a:p>
                    <a:p>
                      <a:r>
                        <a:rPr lang="el-GR" sz="2700" b="1" dirty="0"/>
                        <a:t>34,455,010</a:t>
                      </a:r>
                      <a:endParaRPr lang="en-CY" sz="2700" b="1" dirty="0"/>
                    </a:p>
                  </a:txBody>
                  <a:tcPr/>
                </a:tc>
                <a:tc>
                  <a:txBody>
                    <a:bodyPr/>
                    <a:lstStyle/>
                    <a:p>
                      <a:endParaRPr lang="el-GR" sz="2700" b="1" dirty="0"/>
                    </a:p>
                    <a:p>
                      <a:r>
                        <a:rPr lang="el-GR" sz="2700" b="1" dirty="0"/>
                        <a:t>2.3%</a:t>
                      </a:r>
                      <a:endParaRPr lang="en-CY" sz="2700" b="1" dirty="0"/>
                    </a:p>
                  </a:txBody>
                  <a:tcPr/>
                </a:tc>
                <a:extLst>
                  <a:ext uri="{0D108BD9-81ED-4DB2-BD59-A6C34878D82A}">
                    <a16:rowId xmlns:a16="http://schemas.microsoft.com/office/drawing/2014/main" val="912731989"/>
                  </a:ext>
                </a:extLst>
              </a:tr>
              <a:tr h="1282514">
                <a:tc>
                  <a:txBody>
                    <a:bodyPr/>
                    <a:lstStyle/>
                    <a:p>
                      <a:endParaRPr lang="el-GR" sz="2700" b="1" dirty="0"/>
                    </a:p>
                    <a:p>
                      <a:r>
                        <a:rPr lang="el-GR" sz="2700" b="1" dirty="0"/>
                        <a:t>Μεταβιβάσεις Εσωτερικού </a:t>
                      </a:r>
                      <a:endParaRPr lang="en-CY" sz="2700" b="1" dirty="0"/>
                    </a:p>
                  </a:txBody>
                  <a:tcPr/>
                </a:tc>
                <a:tc>
                  <a:txBody>
                    <a:bodyPr/>
                    <a:lstStyle/>
                    <a:p>
                      <a:endParaRPr lang="el-GR" sz="2700" b="1" dirty="0"/>
                    </a:p>
                    <a:p>
                      <a:r>
                        <a:rPr lang="el-GR" sz="2700" b="1" dirty="0"/>
                        <a:t>12,612,220</a:t>
                      </a:r>
                      <a:endParaRPr lang="en-CY" sz="2700" b="1" dirty="0"/>
                    </a:p>
                  </a:txBody>
                  <a:tcPr/>
                </a:tc>
                <a:tc>
                  <a:txBody>
                    <a:bodyPr/>
                    <a:lstStyle/>
                    <a:p>
                      <a:endParaRPr lang="el-GR" sz="2700" b="1" dirty="0"/>
                    </a:p>
                    <a:p>
                      <a:r>
                        <a:rPr lang="el-GR" sz="2700" b="1" dirty="0"/>
                        <a:t>1%</a:t>
                      </a:r>
                      <a:endParaRPr lang="en-CY" sz="2700" b="1" dirty="0"/>
                    </a:p>
                  </a:txBody>
                  <a:tcPr/>
                </a:tc>
                <a:extLst>
                  <a:ext uri="{0D108BD9-81ED-4DB2-BD59-A6C34878D82A}">
                    <a16:rowId xmlns:a16="http://schemas.microsoft.com/office/drawing/2014/main" val="2386799255"/>
                  </a:ext>
                </a:extLst>
              </a:tr>
              <a:tr h="1282514">
                <a:tc>
                  <a:txBody>
                    <a:bodyPr/>
                    <a:lstStyle/>
                    <a:p>
                      <a:endParaRPr lang="el-GR" sz="2700" b="1" dirty="0"/>
                    </a:p>
                    <a:p>
                      <a:r>
                        <a:rPr lang="el-GR" sz="2700" b="1" dirty="0"/>
                        <a:t>Λειτουργικές Δαπάνες και Άλλες Δαπάνες</a:t>
                      </a:r>
                      <a:endParaRPr lang="en-CY" sz="2700" b="1" dirty="0"/>
                    </a:p>
                  </a:txBody>
                  <a:tcPr/>
                </a:tc>
                <a:tc>
                  <a:txBody>
                    <a:bodyPr/>
                    <a:lstStyle/>
                    <a:p>
                      <a:endParaRPr lang="el-GR" sz="2700" b="1" dirty="0"/>
                    </a:p>
                    <a:p>
                      <a:r>
                        <a:rPr lang="el-GR" sz="2700" b="1" dirty="0"/>
                        <a:t>38,868,552</a:t>
                      </a:r>
                      <a:endParaRPr lang="en-CY" sz="2700" b="1" dirty="0"/>
                    </a:p>
                  </a:txBody>
                  <a:tcPr/>
                </a:tc>
                <a:tc>
                  <a:txBody>
                    <a:bodyPr/>
                    <a:lstStyle/>
                    <a:p>
                      <a:endParaRPr lang="el-GR" sz="2700" b="1" dirty="0"/>
                    </a:p>
                    <a:p>
                      <a:r>
                        <a:rPr lang="el-GR" sz="2700" b="1" dirty="0"/>
                        <a:t>4.2%</a:t>
                      </a:r>
                      <a:endParaRPr lang="en-CY" sz="2700" b="1" dirty="0"/>
                    </a:p>
                  </a:txBody>
                  <a:tcPr/>
                </a:tc>
                <a:extLst>
                  <a:ext uri="{0D108BD9-81ED-4DB2-BD59-A6C34878D82A}">
                    <a16:rowId xmlns:a16="http://schemas.microsoft.com/office/drawing/2014/main" val="3641455472"/>
                  </a:ext>
                </a:extLst>
              </a:tr>
              <a:tr h="900390">
                <a:tc>
                  <a:txBody>
                    <a:bodyPr/>
                    <a:lstStyle/>
                    <a:p>
                      <a:endParaRPr lang="el-GR" sz="2700" b="1" dirty="0"/>
                    </a:p>
                    <a:p>
                      <a:r>
                        <a:rPr lang="el-GR" sz="2700" b="1" dirty="0"/>
                        <a:t>Αναπτυξιακά Έργα </a:t>
                      </a:r>
                      <a:endParaRPr lang="en-CY" sz="2700" b="1" dirty="0"/>
                    </a:p>
                  </a:txBody>
                  <a:tcPr/>
                </a:tc>
                <a:tc>
                  <a:txBody>
                    <a:bodyPr/>
                    <a:lstStyle/>
                    <a:p>
                      <a:endParaRPr lang="el-GR" sz="2700" b="1" dirty="0"/>
                    </a:p>
                    <a:p>
                      <a:r>
                        <a:rPr lang="el-GR" sz="2700" b="1" dirty="0"/>
                        <a:t>18,439,841</a:t>
                      </a:r>
                      <a:endParaRPr lang="en-CY" sz="2700" b="1" dirty="0"/>
                    </a:p>
                  </a:txBody>
                  <a:tcPr/>
                </a:tc>
                <a:tc>
                  <a:txBody>
                    <a:bodyPr/>
                    <a:lstStyle/>
                    <a:p>
                      <a:endParaRPr lang="el-GR" sz="2700" b="1" dirty="0"/>
                    </a:p>
                    <a:p>
                      <a:r>
                        <a:rPr lang="el-GR" sz="2700" b="1" dirty="0"/>
                        <a:t>0.7%</a:t>
                      </a:r>
                      <a:endParaRPr lang="en-CY" sz="2700" b="1" dirty="0"/>
                    </a:p>
                  </a:txBody>
                  <a:tcPr/>
                </a:tc>
                <a:extLst>
                  <a:ext uri="{0D108BD9-81ED-4DB2-BD59-A6C34878D82A}">
                    <a16:rowId xmlns:a16="http://schemas.microsoft.com/office/drawing/2014/main" val="2707686941"/>
                  </a:ext>
                </a:extLst>
              </a:tr>
            </a:tbl>
          </a:graphicData>
        </a:graphic>
      </p:graphicFrame>
      <p:pic>
        <p:nvPicPr>
          <p:cNvPr id="5" name="Image" descr="Image">
            <a:extLst>
              <a:ext uri="{FF2B5EF4-FFF2-40B4-BE49-F238E27FC236}">
                <a16:creationId xmlns:a16="http://schemas.microsoft.com/office/drawing/2014/main" id="{E7849D01-1F9E-B2E0-7140-ED0C07D97F54}"/>
              </a:ext>
            </a:extLst>
          </p:cNvPr>
          <p:cNvPicPr>
            <a:picLocks noChangeAspect="1"/>
          </p:cNvPicPr>
          <p:nvPr/>
        </p:nvPicPr>
        <p:blipFill>
          <a:blip r:embed="rId3"/>
          <a:stretch>
            <a:fillRect/>
          </a:stretch>
        </p:blipFill>
        <p:spPr>
          <a:xfrm>
            <a:off x="8992967" y="10743872"/>
            <a:ext cx="15700723" cy="3345352"/>
          </a:xfrm>
          <a:prstGeom prst="rect">
            <a:avLst/>
          </a:prstGeom>
          <a:ln w="12700">
            <a:miter lim="400000"/>
          </a:ln>
        </p:spPr>
      </p:pic>
      <p:sp>
        <p:nvSpPr>
          <p:cNvPr id="7" name="TextBox 6">
            <a:extLst>
              <a:ext uri="{FF2B5EF4-FFF2-40B4-BE49-F238E27FC236}">
                <a16:creationId xmlns:a16="http://schemas.microsoft.com/office/drawing/2014/main" id="{B3BD4B52-5DCC-95A9-CA53-E723EA608468}"/>
              </a:ext>
            </a:extLst>
          </p:cNvPr>
          <p:cNvSpPr txBox="1"/>
          <p:nvPr/>
        </p:nvSpPr>
        <p:spPr>
          <a:xfrm>
            <a:off x="6578081" y="12758726"/>
            <a:ext cx="1240971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dirty="0">
                <a:solidFill>
                  <a:schemeClr val="bg1"/>
                </a:solidFill>
              </a:rPr>
              <a:t>ΥΠΟΥΡΓΕΙΟ ΥΓΕΙΑΣ</a:t>
            </a:r>
          </a:p>
        </p:txBody>
      </p:sp>
      <p:pic>
        <p:nvPicPr>
          <p:cNvPr id="9" name="Picture 8">
            <a:extLst>
              <a:ext uri="{FF2B5EF4-FFF2-40B4-BE49-F238E27FC236}">
                <a16:creationId xmlns:a16="http://schemas.microsoft.com/office/drawing/2014/main" id="{4507B65E-75F4-3936-29B7-5184E890824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5569015" y="2675860"/>
            <a:ext cx="7738188" cy="7291512"/>
          </a:xfrm>
          <a:prstGeom prst="rect">
            <a:avLst/>
          </a:prstGeom>
        </p:spPr>
      </p:pic>
    </p:spTree>
    <p:extLst>
      <p:ext uri="{BB962C8B-B14F-4D97-AF65-F5344CB8AC3E}">
        <p14:creationId xmlns:p14="http://schemas.microsoft.com/office/powerpoint/2010/main" val="92032529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43C37C84-ACD2-945E-722C-88F9A2071B8E}"/>
              </a:ext>
            </a:extLst>
          </p:cNvPr>
          <p:cNvPicPr>
            <a:picLocks noGrp="1" noRot="1" noChangeAspect="1" noMove="1" noResize="1" noEditPoints="1" noAdjustHandles="1" noChangeArrowheads="1" noChangeShapeType="1" noCrop="1"/>
          </p:cNvPicPr>
          <p:nvPr/>
        </p:nvPicPr>
        <p:blipFill>
          <a:blip r:embed="rId3"/>
          <a:stretch>
            <a:fillRect/>
          </a:stretch>
        </p:blipFill>
        <p:spPr>
          <a:xfrm>
            <a:off x="8936984" y="10354105"/>
            <a:ext cx="15700723" cy="3345352"/>
          </a:xfrm>
          <a:prstGeom prst="rect">
            <a:avLst/>
          </a:prstGeom>
          <a:ln w="12700">
            <a:miter lim="400000"/>
            <a:headEnd/>
            <a:tailEnd/>
          </a:ln>
        </p:spPr>
      </p:pic>
      <p:sp>
        <p:nvSpPr>
          <p:cNvPr id="5" name="TextBox 4">
            <a:extLst>
              <a:ext uri="{FF2B5EF4-FFF2-40B4-BE49-F238E27FC236}">
                <a16:creationId xmlns:a16="http://schemas.microsoft.com/office/drawing/2014/main" id="{2F68A7EB-D70F-09E3-C8C9-5F58BF4E8291}"/>
              </a:ext>
            </a:extLst>
          </p:cNvPr>
          <p:cNvSpPr txBox="1"/>
          <p:nvPr/>
        </p:nvSpPr>
        <p:spPr>
          <a:xfrm>
            <a:off x="7361853" y="12338827"/>
            <a:ext cx="10963469" cy="4770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sz="2500" b="1" dirty="0">
                <a:solidFill>
                  <a:schemeClr val="bg1"/>
                </a:solidFill>
              </a:rPr>
              <a:t>ΥΠΟΥΡΓΕΙΟ ΥΓΕΙΑΣ</a:t>
            </a:r>
          </a:p>
        </p:txBody>
      </p:sp>
      <p:sp>
        <p:nvSpPr>
          <p:cNvPr id="7" name="TextBox 6">
            <a:extLst>
              <a:ext uri="{FF2B5EF4-FFF2-40B4-BE49-F238E27FC236}">
                <a16:creationId xmlns:a16="http://schemas.microsoft.com/office/drawing/2014/main" id="{647DD025-68C6-632F-9E9A-AB7E2EE52782}"/>
              </a:ext>
            </a:extLst>
          </p:cNvPr>
          <p:cNvSpPr txBox="1"/>
          <p:nvPr/>
        </p:nvSpPr>
        <p:spPr>
          <a:xfrm>
            <a:off x="592962" y="452560"/>
            <a:ext cx="18216169" cy="10926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sz="6500" i="1" dirty="0">
                <a:solidFill>
                  <a:srgbClr val="0A7F92"/>
                </a:solidFill>
                <a:latin typeface="Arial" panose="020B0604020202020204" pitchFamily="34" charset="0"/>
                <a:cs typeface="Arial" panose="020B0604020202020204" pitchFamily="34" charset="0"/>
              </a:rPr>
              <a:t>Οργανισμός Ασφάλισης Υγείας (ΟΑΥ)</a:t>
            </a:r>
          </a:p>
        </p:txBody>
      </p:sp>
      <p:sp>
        <p:nvSpPr>
          <p:cNvPr id="6" name="TextBox 5">
            <a:extLst>
              <a:ext uri="{FF2B5EF4-FFF2-40B4-BE49-F238E27FC236}">
                <a16:creationId xmlns:a16="http://schemas.microsoft.com/office/drawing/2014/main" id="{F2088D34-6081-3C70-AA8D-1DAE11FEBEDA}"/>
              </a:ext>
            </a:extLst>
          </p:cNvPr>
          <p:cNvSpPr txBox="1"/>
          <p:nvPr/>
        </p:nvSpPr>
        <p:spPr>
          <a:xfrm>
            <a:off x="0" y="1545167"/>
            <a:ext cx="13566710" cy="127005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32000" indent="-432000" algn="l">
              <a:lnSpc>
                <a:spcPct val="120000"/>
              </a:lnSpc>
              <a:spcBef>
                <a:spcPts val="1200"/>
              </a:spcBef>
              <a:buClr>
                <a:srgbClr val="2F7788"/>
              </a:buClr>
              <a:buSzPct val="120000"/>
              <a:buFont typeface="Arial" panose="020B0604020202020204" pitchFamily="34" charset="0"/>
              <a:buChar char="•"/>
            </a:pPr>
            <a:r>
              <a:rPr lang="el-GR" sz="3500" b="1" i="0" spc="0" dirty="0">
                <a:solidFill>
                  <a:srgbClr val="2F7788"/>
                </a:solidFill>
                <a:latin typeface="Arial" panose="020B0604020202020204" pitchFamily="34" charset="0"/>
                <a:cs typeface="Arial" panose="020B0604020202020204" pitchFamily="34" charset="0"/>
              </a:rPr>
              <a:t>Διασφάλιση της Οικονομικής </a:t>
            </a:r>
            <a:r>
              <a:rPr lang="el-GR" sz="3500" dirty="0">
                <a:solidFill>
                  <a:srgbClr val="2F7788"/>
                </a:solidFill>
                <a:latin typeface="Arial" panose="020B0604020202020204" pitchFamily="34" charset="0"/>
                <a:cs typeface="Arial" panose="020B0604020202020204" pitchFamily="34" charset="0"/>
              </a:rPr>
              <a:t>Β</a:t>
            </a:r>
            <a:r>
              <a:rPr lang="el-GR" sz="3500" b="1" i="0" spc="0" dirty="0">
                <a:solidFill>
                  <a:srgbClr val="2F7788"/>
                </a:solidFill>
                <a:latin typeface="Arial" panose="020B0604020202020204" pitchFamily="34" charset="0"/>
                <a:cs typeface="Arial" panose="020B0604020202020204" pitchFamily="34" charset="0"/>
              </a:rPr>
              <a:t>ιωσιμότητας του </a:t>
            </a:r>
            <a:r>
              <a:rPr lang="el-GR" sz="3500" b="1" i="0" spc="0" dirty="0" err="1">
                <a:solidFill>
                  <a:srgbClr val="2F7788"/>
                </a:solidFill>
                <a:latin typeface="Arial" panose="020B0604020202020204" pitchFamily="34" charset="0"/>
                <a:cs typeface="Arial" panose="020B0604020202020204" pitchFamily="34" charset="0"/>
              </a:rPr>
              <a:t>ΓεΣΥ</a:t>
            </a:r>
            <a:endParaRPr lang="el-GR" sz="3500" b="1" i="0" spc="0" dirty="0">
              <a:solidFill>
                <a:srgbClr val="2F7788"/>
              </a:solidFill>
              <a:latin typeface="Arial" panose="020B0604020202020204" pitchFamily="34" charset="0"/>
              <a:cs typeface="Arial" panose="020B0604020202020204" pitchFamily="34" charset="0"/>
            </a:endParaRPr>
          </a:p>
          <a:p>
            <a:pPr marL="432000" indent="-432000" algn="l">
              <a:lnSpc>
                <a:spcPct val="120000"/>
              </a:lnSpc>
              <a:spcBef>
                <a:spcPts val="1200"/>
              </a:spcBef>
              <a:buClr>
                <a:srgbClr val="2F7788"/>
              </a:buClr>
              <a:buSzPct val="120000"/>
              <a:buFont typeface="Arial" panose="020B0604020202020204" pitchFamily="34" charset="0"/>
              <a:buChar char="•"/>
            </a:pPr>
            <a:r>
              <a:rPr lang="el-GR" sz="3500" dirty="0">
                <a:solidFill>
                  <a:srgbClr val="2F7788"/>
                </a:solidFill>
                <a:latin typeface="Arial" panose="020B0604020202020204" pitchFamily="34" charset="0"/>
                <a:cs typeface="Arial" panose="020B0604020202020204" pitchFamily="34" charset="0"/>
              </a:rPr>
              <a:t>Μεταφορά του Σχεδίου Παροχής Οικονομικής Αρωγής για αποστολή ασθενών στο εξωτερικό (Επιδοτούμενοι) στον ΟΑΥ</a:t>
            </a:r>
          </a:p>
          <a:p>
            <a:pPr marL="432000" indent="-432000" algn="l">
              <a:lnSpc>
                <a:spcPct val="120000"/>
              </a:lnSpc>
              <a:spcBef>
                <a:spcPts val="1200"/>
              </a:spcBef>
              <a:buClr>
                <a:srgbClr val="2F7788"/>
              </a:buClr>
              <a:buSzPct val="120000"/>
              <a:buFont typeface="Arial" panose="020B0604020202020204" pitchFamily="34" charset="0"/>
              <a:buChar char="•"/>
            </a:pPr>
            <a:r>
              <a:rPr lang="el-GR" sz="3500" dirty="0">
                <a:solidFill>
                  <a:srgbClr val="2F7788"/>
                </a:solidFill>
                <a:latin typeface="Arial" panose="020B0604020202020204" pitchFamily="34" charset="0"/>
                <a:cs typeface="Arial" panose="020B0604020202020204" pitchFamily="34" charset="0"/>
              </a:rPr>
              <a:t>Σταδιακή μ</a:t>
            </a:r>
            <a:r>
              <a:rPr lang="el-GR" sz="3500" b="1" i="0" spc="0" dirty="0">
                <a:solidFill>
                  <a:srgbClr val="2F7788"/>
                </a:solidFill>
                <a:latin typeface="Arial" panose="020B0604020202020204" pitchFamily="34" charset="0"/>
                <a:cs typeface="Arial" panose="020B0604020202020204" pitchFamily="34" charset="0"/>
              </a:rPr>
              <a:t>εταφορά της Επιτροπής Ονομαστικών Αιτημάτων για φάρμακα (ΕΟΑ) στον ΟΑΥ</a:t>
            </a:r>
          </a:p>
          <a:p>
            <a:pPr marL="432000" indent="-432000" algn="l">
              <a:lnSpc>
                <a:spcPct val="120000"/>
              </a:lnSpc>
              <a:spcBef>
                <a:spcPts val="1200"/>
              </a:spcBef>
              <a:buClr>
                <a:srgbClr val="2F7788"/>
              </a:buClr>
              <a:buSzPct val="120000"/>
              <a:buFont typeface="Arial" panose="020B0604020202020204" pitchFamily="34" charset="0"/>
              <a:buChar char="•"/>
            </a:pPr>
            <a:r>
              <a:rPr lang="el-GR" sz="3500" dirty="0">
                <a:solidFill>
                  <a:srgbClr val="2F7788"/>
                </a:solidFill>
                <a:latin typeface="Arial" panose="020B0604020202020204" pitchFamily="34" charset="0"/>
                <a:cs typeface="Arial" panose="020B0604020202020204" pitchFamily="34" charset="0"/>
              </a:rPr>
              <a:t>Υιοθέτηση ποιοτικών κριτηρίων στην αποζημίωση των προσωπικών ιατρών </a:t>
            </a:r>
          </a:p>
          <a:p>
            <a:pPr marL="432000" indent="-432000" algn="l">
              <a:lnSpc>
                <a:spcPct val="120000"/>
              </a:lnSpc>
              <a:spcBef>
                <a:spcPts val="1200"/>
              </a:spcBef>
              <a:buClr>
                <a:srgbClr val="2F7788"/>
              </a:buClr>
              <a:buSzPct val="120000"/>
              <a:buFont typeface="Arial" panose="020B0604020202020204" pitchFamily="34" charset="0"/>
              <a:buChar char="•"/>
            </a:pPr>
            <a:r>
              <a:rPr lang="el-GR" sz="3500" b="1" i="0" spc="0" dirty="0">
                <a:solidFill>
                  <a:srgbClr val="2F7788"/>
                </a:solidFill>
                <a:latin typeface="Arial" panose="020B0604020202020204" pitchFamily="34" charset="0"/>
                <a:cs typeface="Arial" panose="020B0604020202020204" pitchFamily="34" charset="0"/>
              </a:rPr>
              <a:t>Ενίσ</a:t>
            </a:r>
            <a:r>
              <a:rPr lang="el-GR" sz="3500" dirty="0">
                <a:solidFill>
                  <a:srgbClr val="2F7788"/>
                </a:solidFill>
                <a:latin typeface="Arial" panose="020B0604020202020204" pitchFamily="34" charset="0"/>
                <a:cs typeface="Arial" panose="020B0604020202020204" pitchFamily="34" charset="0"/>
              </a:rPr>
              <a:t>χυση των εσωτερικών εποπτικών μηχανισμών του ΟΑΥ με σκοπό τη μείωση των καταχρήσεων </a:t>
            </a:r>
          </a:p>
          <a:p>
            <a:pPr marL="432000" indent="-432000" algn="l">
              <a:lnSpc>
                <a:spcPct val="120000"/>
              </a:lnSpc>
              <a:spcBef>
                <a:spcPts val="1200"/>
              </a:spcBef>
              <a:buClr>
                <a:srgbClr val="2F7788"/>
              </a:buClr>
              <a:buSzPct val="120000"/>
              <a:buFont typeface="Arial" panose="020B0604020202020204" pitchFamily="34" charset="0"/>
              <a:buChar char="•"/>
            </a:pPr>
            <a:r>
              <a:rPr lang="el-GR" sz="3500" dirty="0">
                <a:solidFill>
                  <a:srgbClr val="2F7788"/>
                </a:solidFill>
                <a:latin typeface="Arial" panose="020B0604020202020204" pitchFamily="34" charset="0"/>
                <a:cs typeface="Arial" panose="020B0604020202020204" pitchFamily="34" charset="0"/>
              </a:rPr>
              <a:t>Προώθηση Συμφωνίας μεταξύ Υπουργείων Υγείας Κύπρου-Ελλάδας για την αγορά φαρμάκων από τον Εθνικό Οργανισμό Παροχής Υπηρεσιών Υγείας Ελλάδας (ΕΟΠΥΥ)</a:t>
            </a:r>
          </a:p>
          <a:p>
            <a:pPr marL="432000" indent="-432000" algn="l">
              <a:lnSpc>
                <a:spcPct val="120000"/>
              </a:lnSpc>
              <a:spcBef>
                <a:spcPts val="1200"/>
              </a:spcBef>
              <a:buClr>
                <a:srgbClr val="2F7788"/>
              </a:buClr>
              <a:buSzPct val="120000"/>
              <a:buFont typeface="Arial" panose="020B0604020202020204" pitchFamily="34" charset="0"/>
              <a:buChar char="•"/>
            </a:pPr>
            <a:r>
              <a:rPr lang="el-GR" sz="3500" dirty="0">
                <a:solidFill>
                  <a:srgbClr val="2F7788"/>
                </a:solidFill>
                <a:latin typeface="Arial" panose="020B0604020202020204" pitchFamily="34" charset="0"/>
                <a:cs typeface="Arial" panose="020B0604020202020204" pitchFamily="34" charset="0"/>
              </a:rPr>
              <a:t>Προσθήκη των Διαβητικών στους Χρόνιους Ασθενείς </a:t>
            </a:r>
          </a:p>
          <a:p>
            <a:pPr marL="432000" indent="-432000" algn="l">
              <a:lnSpc>
                <a:spcPct val="120000"/>
              </a:lnSpc>
              <a:spcBef>
                <a:spcPts val="1200"/>
              </a:spcBef>
              <a:buClr>
                <a:srgbClr val="2F7788"/>
              </a:buClr>
              <a:buSzPct val="120000"/>
              <a:buFont typeface="Arial" panose="020B0604020202020204" pitchFamily="34" charset="0"/>
              <a:buChar char="•"/>
            </a:pPr>
            <a:endParaRPr lang="el-GR" sz="2800" b="1" i="0" spc="0" dirty="0">
              <a:solidFill>
                <a:srgbClr val="2F7788"/>
              </a:solidFill>
              <a:latin typeface="Arial" panose="020B0604020202020204" pitchFamily="34" charset="0"/>
              <a:cs typeface="Arial" panose="020B0604020202020204" pitchFamily="34" charset="0"/>
            </a:endParaRPr>
          </a:p>
          <a:p>
            <a:pPr marL="432000" indent="-432000" algn="l">
              <a:lnSpc>
                <a:spcPct val="120000"/>
              </a:lnSpc>
              <a:spcBef>
                <a:spcPts val="1200"/>
              </a:spcBef>
              <a:buClr>
                <a:srgbClr val="2F7788"/>
              </a:buClr>
              <a:buSzPct val="120000"/>
              <a:buFont typeface="Arial" panose="020B0604020202020204" pitchFamily="34" charset="0"/>
              <a:buChar char="•"/>
            </a:pPr>
            <a:endParaRPr lang="el-GR" sz="2800" dirty="0">
              <a:solidFill>
                <a:srgbClr val="2F7788"/>
              </a:solidFill>
              <a:latin typeface="Arial" panose="020B0604020202020204" pitchFamily="34" charset="0"/>
              <a:cs typeface="Arial" panose="020B0604020202020204" pitchFamily="34" charset="0"/>
            </a:endParaRPr>
          </a:p>
          <a:p>
            <a:pPr marL="432000" indent="-432000" algn="just">
              <a:lnSpc>
                <a:spcPct val="120000"/>
              </a:lnSpc>
              <a:spcBef>
                <a:spcPts val="1200"/>
              </a:spcBef>
              <a:buClr>
                <a:srgbClr val="2F7788"/>
              </a:buClr>
              <a:buSzPct val="120000"/>
              <a:buFont typeface="Arial" panose="020B0604020202020204" pitchFamily="34" charset="0"/>
              <a:buChar char="•"/>
            </a:pPr>
            <a:endParaRPr lang="el-GR" sz="2800" b="1" i="0" spc="0" dirty="0">
              <a:solidFill>
                <a:srgbClr val="2F7788"/>
              </a:solidFill>
              <a:latin typeface="Arial" panose="020B0604020202020204" pitchFamily="34" charset="0"/>
              <a:cs typeface="Arial" panose="020B0604020202020204" pitchFamily="34" charset="0"/>
            </a:endParaRPr>
          </a:p>
          <a:p>
            <a:pPr marL="432000" indent="-432000" algn="l">
              <a:lnSpc>
                <a:spcPct val="120000"/>
              </a:lnSpc>
              <a:spcBef>
                <a:spcPts val="1200"/>
              </a:spcBef>
              <a:buClr>
                <a:srgbClr val="2F7788"/>
              </a:buClr>
              <a:buSzPct val="120000"/>
              <a:buFont typeface="Arial" panose="020B0604020202020204" pitchFamily="34" charset="0"/>
              <a:buChar char="•"/>
            </a:pPr>
            <a:endParaRPr lang="el-GR" sz="2800" b="1" i="0" kern="0" spc="0" dirty="0">
              <a:solidFill>
                <a:srgbClr val="2F7788"/>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D6AD90A-4163-F5C2-064C-81040DF40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67723" y="3312306"/>
            <a:ext cx="9213446" cy="6204389"/>
          </a:xfrm>
          <a:prstGeom prst="rect">
            <a:avLst/>
          </a:prstGeom>
        </p:spPr>
      </p:pic>
    </p:spTree>
    <p:extLst>
      <p:ext uri="{BB962C8B-B14F-4D97-AF65-F5344CB8AC3E}">
        <p14:creationId xmlns:p14="http://schemas.microsoft.com/office/powerpoint/2010/main" val="382446610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64ADBF-4D57-D86D-8069-9EFE86C14CBA}"/>
              </a:ext>
            </a:extLst>
          </p:cNvPr>
          <p:cNvSpPr txBox="1"/>
          <p:nvPr/>
        </p:nvSpPr>
        <p:spPr>
          <a:xfrm>
            <a:off x="10042880" y="1209633"/>
            <a:ext cx="13636255" cy="94795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endParaRPr lang="el-GR" i="1" dirty="0">
              <a:solidFill>
                <a:srgbClr val="0A7F92"/>
              </a:solidFill>
              <a:latin typeface="Arial" panose="020B0604020202020204" pitchFamily="34" charset="0"/>
              <a:cs typeface="Arial" panose="020B0604020202020204" pitchFamily="34" charset="0"/>
            </a:endParaRPr>
          </a:p>
          <a:p>
            <a:pPr algn="just"/>
            <a:r>
              <a:rPr lang="el-GR" sz="3500" i="1" dirty="0">
                <a:solidFill>
                  <a:srgbClr val="0A7F92"/>
                </a:solidFill>
                <a:latin typeface="Arial" panose="020B0604020202020204" pitchFamily="34" charset="0"/>
                <a:cs typeface="Arial" panose="020B0604020202020204" pitchFamily="34" charset="0"/>
              </a:rPr>
              <a:t>Προώθηση της υλοποίησης όλων των δράσεων που αναφέρονται στο Πρόγραμμα της Διακυβέρνησης του Προέδρου της Δημοκρατίας, κ. Νίκου Χριστοδουλίδη: </a:t>
            </a:r>
          </a:p>
          <a:p>
            <a:pPr marL="457200" indent="-457200" algn="just">
              <a:spcAft>
                <a:spcPts val="600"/>
              </a:spcAft>
              <a:buFont typeface="Arial" panose="020B0604020202020204" pitchFamily="34" charset="0"/>
              <a:buChar char="•"/>
            </a:pPr>
            <a:endParaRPr lang="el-GR" i="1" dirty="0">
              <a:solidFill>
                <a:srgbClr val="0A7F92"/>
              </a:solidFill>
              <a:latin typeface="Arial" panose="020B0604020202020204" pitchFamily="34" charset="0"/>
              <a:cs typeface="Arial" panose="020B0604020202020204" pitchFamily="34" charset="0"/>
            </a:endParaRPr>
          </a:p>
          <a:p>
            <a:pPr marL="514350" indent="-514350" algn="just">
              <a:spcAft>
                <a:spcPts val="600"/>
              </a:spcAft>
              <a:buAutoNum type="arabicPeriod"/>
            </a:pPr>
            <a:r>
              <a:rPr lang="el-GR" i="1" dirty="0">
                <a:solidFill>
                  <a:srgbClr val="0A7F92"/>
                </a:solidFill>
                <a:latin typeface="Arial" panose="020B0604020202020204" pitchFamily="34" charset="0"/>
                <a:cs typeface="Arial" panose="020B0604020202020204" pitchFamily="34" charset="0"/>
              </a:rPr>
              <a:t>Βελτίωση των παρεχόμενων υπηρεσιών υγείας, μέσα από τη δημιουργία Εθνικού Κέντρου Κλινικής Τεκμηρίωσης και Ποιοτικής Αναβάθμισης. </a:t>
            </a:r>
          </a:p>
          <a:p>
            <a:pPr marL="514350" indent="-514350" algn="just">
              <a:spcAft>
                <a:spcPts val="600"/>
              </a:spcAft>
              <a:buAutoNum type="arabicPeriod"/>
            </a:pPr>
            <a:r>
              <a:rPr lang="el-GR" i="1" dirty="0">
                <a:solidFill>
                  <a:srgbClr val="0A7F92"/>
                </a:solidFill>
                <a:latin typeface="Arial" panose="020B0604020202020204" pitchFamily="34" charset="0"/>
                <a:cs typeface="Arial" panose="020B0604020202020204" pitchFamily="34" charset="0"/>
              </a:rPr>
              <a:t>Εισαγωγή πληθυσμιακού Ανιχνευτικού Προγράμματος για τον καρκίνο του προστάτη, του παχέος εντέρου και του τραχήλου της μήτρας. </a:t>
            </a:r>
          </a:p>
          <a:p>
            <a:pPr marL="514350" indent="-514350" algn="just">
              <a:spcAft>
                <a:spcPts val="600"/>
              </a:spcAft>
              <a:buAutoNum type="arabicPeriod"/>
            </a:pPr>
            <a:r>
              <a:rPr lang="el-GR" i="1" dirty="0">
                <a:solidFill>
                  <a:srgbClr val="0A7F92"/>
                </a:solidFill>
                <a:latin typeface="Arial" panose="020B0604020202020204" pitchFamily="34" charset="0"/>
                <a:cs typeface="Arial" panose="020B0604020202020204" pitchFamily="34" charset="0"/>
              </a:rPr>
              <a:t>Ενίσχυση πρόσβασης των δικαιούχων του </a:t>
            </a:r>
            <a:r>
              <a:rPr lang="el-GR" i="1" dirty="0" err="1">
                <a:solidFill>
                  <a:srgbClr val="0A7F92"/>
                </a:solidFill>
                <a:latin typeface="Arial" panose="020B0604020202020204" pitchFamily="34" charset="0"/>
                <a:cs typeface="Arial" panose="020B0604020202020204" pitchFamily="34" charset="0"/>
              </a:rPr>
              <a:t>ΓεΣΥ</a:t>
            </a:r>
            <a:r>
              <a:rPr lang="el-GR" i="1" dirty="0">
                <a:solidFill>
                  <a:srgbClr val="0A7F92"/>
                </a:solidFill>
                <a:latin typeface="Arial" panose="020B0604020202020204" pitchFamily="34" charset="0"/>
                <a:cs typeface="Arial" panose="020B0604020202020204" pitchFamily="34" charset="0"/>
              </a:rPr>
              <a:t> στις παρεχόμενες υπηρεσίες υγείας (ένταξη νέων και καινοτόμων φαρμάκων, δυνατότητα έκδοσης επείγοντος παραπεμπτικού, δυνατότητα </a:t>
            </a:r>
            <a:r>
              <a:rPr lang="el-GR" i="1" dirty="0" err="1">
                <a:solidFill>
                  <a:srgbClr val="0A7F92"/>
                </a:solidFill>
                <a:latin typeface="Arial" panose="020B0604020202020204" pitchFamily="34" charset="0"/>
                <a:cs typeface="Arial" panose="020B0604020202020204" pitchFamily="34" charset="0"/>
              </a:rPr>
              <a:t>συνταγογράφησης</a:t>
            </a:r>
            <a:r>
              <a:rPr lang="el-GR" i="1" dirty="0">
                <a:solidFill>
                  <a:srgbClr val="0A7F92"/>
                </a:solidFill>
                <a:latin typeface="Arial" panose="020B0604020202020204" pitchFamily="34" charset="0"/>
                <a:cs typeface="Arial" panose="020B0604020202020204" pitchFamily="34" charset="0"/>
              </a:rPr>
              <a:t> εξειδικευμένων φαρμάκων από προσωπικό ιατρό) με στόχο τη μείωση των λιστών αναμονής. </a:t>
            </a:r>
          </a:p>
          <a:p>
            <a:pPr marL="514350" indent="-514350" algn="just">
              <a:spcAft>
                <a:spcPts val="600"/>
              </a:spcAft>
              <a:buAutoNum type="arabicPeriod"/>
            </a:pPr>
            <a:r>
              <a:rPr lang="el-GR" i="1" dirty="0">
                <a:solidFill>
                  <a:srgbClr val="0A7F92"/>
                </a:solidFill>
                <a:latin typeface="Arial" panose="020B0604020202020204" pitchFamily="34" charset="0"/>
                <a:cs typeface="Arial" panose="020B0604020202020204" pitchFamily="34" charset="0"/>
              </a:rPr>
              <a:t>Ανέγερση πρώτης φάσης του νέου Κέντρου Ψυχικής Υγείας. </a:t>
            </a:r>
          </a:p>
          <a:p>
            <a:pPr marL="514350" indent="-514350" algn="just">
              <a:spcAft>
                <a:spcPts val="600"/>
              </a:spcAft>
              <a:buAutoNum type="arabicPeriod"/>
            </a:pPr>
            <a:r>
              <a:rPr lang="el-GR" i="1" dirty="0">
                <a:solidFill>
                  <a:srgbClr val="0A7F92"/>
                </a:solidFill>
                <a:latin typeface="Arial" panose="020B0604020202020204" pitchFamily="34" charset="0"/>
                <a:cs typeface="Arial" panose="020B0604020202020204" pitchFamily="34" charset="0"/>
              </a:rPr>
              <a:t>Προώθηση νομοθεσίας για την ίδρυση και λειτουργία Κέντρων Αποθεραπείας και Αποκατάστασης, καθώς και για την ανακουφιστική φροντίδα.  </a:t>
            </a:r>
          </a:p>
        </p:txBody>
      </p:sp>
      <p:sp>
        <p:nvSpPr>
          <p:cNvPr id="8" name="TextBox 7">
            <a:extLst>
              <a:ext uri="{FF2B5EF4-FFF2-40B4-BE49-F238E27FC236}">
                <a16:creationId xmlns:a16="http://schemas.microsoft.com/office/drawing/2014/main" id="{8C3E123C-C7B8-67D6-F754-9D0DF439487D}"/>
              </a:ext>
            </a:extLst>
          </p:cNvPr>
          <p:cNvSpPr txBox="1"/>
          <p:nvPr/>
        </p:nvSpPr>
        <p:spPr>
          <a:xfrm>
            <a:off x="6959009" y="12296561"/>
            <a:ext cx="12344400"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sz="3200" b="1" dirty="0">
                <a:solidFill>
                  <a:schemeClr val="bg1"/>
                </a:solidFill>
              </a:rPr>
              <a:t>ΥΠΟΥΡΓΕΙΟ ΥΓΕΙΑΣ</a:t>
            </a:r>
          </a:p>
        </p:txBody>
      </p:sp>
      <p:pic>
        <p:nvPicPr>
          <p:cNvPr id="4" name="Picture 3">
            <a:extLst>
              <a:ext uri="{FF2B5EF4-FFF2-40B4-BE49-F238E27FC236}">
                <a16:creationId xmlns:a16="http://schemas.microsoft.com/office/drawing/2014/main" id="{C8B03986-582A-C3D3-B027-1E87FE88B3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7834"/>
            <a:ext cx="9128234" cy="7878150"/>
          </a:xfrm>
          <a:prstGeom prst="rect">
            <a:avLst/>
          </a:prstGeom>
        </p:spPr>
      </p:pic>
      <p:pic>
        <p:nvPicPr>
          <p:cNvPr id="2" name="Image" descr="Image">
            <a:extLst>
              <a:ext uri="{FF2B5EF4-FFF2-40B4-BE49-F238E27FC236}">
                <a16:creationId xmlns:a16="http://schemas.microsoft.com/office/drawing/2014/main" id="{2FCE38EF-AAEC-D948-9DC8-63F57BA882D7}"/>
              </a:ext>
            </a:extLst>
          </p:cNvPr>
          <p:cNvPicPr>
            <a:picLocks noGrp="1" noRot="1" noChangeAspect="1" noMove="1" noResize="1" noEditPoints="1" noAdjustHandles="1" noChangeArrowheads="1" noChangeShapeType="1" noCrop="1"/>
          </p:cNvPicPr>
          <p:nvPr/>
        </p:nvPicPr>
        <p:blipFill>
          <a:blip r:embed="rId3"/>
          <a:stretch>
            <a:fillRect/>
          </a:stretch>
        </p:blipFill>
        <p:spPr>
          <a:xfrm>
            <a:off x="8936984" y="10354105"/>
            <a:ext cx="15700723" cy="3345352"/>
          </a:xfrm>
          <a:prstGeom prst="rect">
            <a:avLst/>
          </a:prstGeom>
          <a:ln w="12700">
            <a:miter lim="400000"/>
            <a:headEnd/>
            <a:tailEnd/>
          </a:ln>
        </p:spPr>
      </p:pic>
      <p:sp>
        <p:nvSpPr>
          <p:cNvPr id="6" name="TextBox 5">
            <a:extLst>
              <a:ext uri="{FF2B5EF4-FFF2-40B4-BE49-F238E27FC236}">
                <a16:creationId xmlns:a16="http://schemas.microsoft.com/office/drawing/2014/main" id="{66E7B6E0-959E-D0AD-9400-5787C11A6BE7}"/>
              </a:ext>
            </a:extLst>
          </p:cNvPr>
          <p:cNvSpPr txBox="1"/>
          <p:nvPr/>
        </p:nvSpPr>
        <p:spPr>
          <a:xfrm>
            <a:off x="6973601" y="12296561"/>
            <a:ext cx="12315216"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sz="3200" b="1" dirty="0">
                <a:solidFill>
                  <a:schemeClr val="bg1"/>
                </a:solidFill>
              </a:rPr>
              <a:t>ΥΠΟΥΡΓΕΙΟ ΥΓΕΙΑΣ</a:t>
            </a:r>
          </a:p>
        </p:txBody>
      </p:sp>
    </p:spTree>
    <p:extLst>
      <p:ext uri="{BB962C8B-B14F-4D97-AF65-F5344CB8AC3E}">
        <p14:creationId xmlns:p14="http://schemas.microsoft.com/office/powerpoint/2010/main" val="428278599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Image" descr="Image"/>
          <p:cNvPicPr>
            <a:picLocks noChangeAspect="1"/>
          </p:cNvPicPr>
          <p:nvPr/>
        </p:nvPicPr>
        <p:blipFill>
          <a:blip r:embed="rId3"/>
          <a:stretch>
            <a:fillRect/>
          </a:stretch>
        </p:blipFill>
        <p:spPr>
          <a:xfrm>
            <a:off x="-90106" y="-2159205"/>
            <a:ext cx="24897783" cy="16615408"/>
          </a:xfrm>
          <a:prstGeom prst="rect">
            <a:avLst/>
          </a:prstGeom>
          <a:ln w="12700">
            <a:miter lim="400000"/>
          </a:ln>
        </p:spPr>
      </p:pic>
      <p:sp>
        <p:nvSpPr>
          <p:cNvPr id="342"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l">
              <a:defRPr sz="1000" b="0">
                <a:solidFill>
                  <a:srgbClr val="5E5E5E"/>
                </a:solidFill>
                <a:latin typeface="Arial"/>
                <a:ea typeface="Arial"/>
                <a:cs typeface="Arial"/>
                <a:sym typeface="Arial"/>
              </a:defRPr>
            </a:pPr>
            <a:endParaRPr dirty="0"/>
          </a:p>
        </p:txBody>
      </p:sp>
      <p:sp>
        <p:nvSpPr>
          <p:cNvPr id="343" name="Thank you"/>
          <p:cNvSpPr txBox="1"/>
          <p:nvPr/>
        </p:nvSpPr>
        <p:spPr>
          <a:xfrm>
            <a:off x="1140756" y="2760241"/>
            <a:ext cx="21543805" cy="1527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defTabSz="457200">
              <a:lnSpc>
                <a:spcPct val="120000"/>
              </a:lnSpc>
              <a:defRPr sz="8500" b="0" i="1">
                <a:solidFill>
                  <a:srgbClr val="5E5E5E"/>
                </a:solidFill>
                <a:latin typeface="Arial"/>
                <a:ea typeface="Arial"/>
                <a:cs typeface="Arial"/>
                <a:sym typeface="Arial"/>
              </a:defRPr>
            </a:lvl1pPr>
          </a:lstStyle>
          <a:p>
            <a:r>
              <a:rPr lang="el-GR" dirty="0"/>
              <a:t>Σας ευχαριστώ</a:t>
            </a:r>
            <a:endParaRPr dirty="0"/>
          </a:p>
        </p:txBody>
      </p:sp>
      <p:sp>
        <p:nvSpPr>
          <p:cNvPr id="344" name="ΥΠΟΥΡΓΕΙΟ ΟΙΚΟΝΟΜΙΚΩΝ"/>
          <p:cNvSpPr txBox="1"/>
          <p:nvPr/>
        </p:nvSpPr>
        <p:spPr>
          <a:xfrm>
            <a:off x="12459230" y="10722463"/>
            <a:ext cx="9605671" cy="613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a:solidFill>
                  <a:srgbClr val="FFFFFF"/>
                </a:solidFill>
                <a:latin typeface="Arial"/>
                <a:ea typeface="Arial"/>
                <a:cs typeface="Arial"/>
                <a:sym typeface="Arial"/>
              </a:defRPr>
            </a:lvl1pPr>
          </a:lstStyle>
          <a:p>
            <a:r>
              <a:rPr dirty="0"/>
              <a:t>ΥΠΟΥΡΓΕΙΟ </a:t>
            </a:r>
            <a:r>
              <a:rPr lang="el-GR" dirty="0"/>
              <a:t>ΥΓΕΙΑΣ</a:t>
            </a:r>
            <a:endParaRPr dirty="0"/>
          </a:p>
        </p:txBody>
      </p:sp>
      <p:sp>
        <p:nvSpPr>
          <p:cNvPr id="3" name="TextBox 2">
            <a:extLst>
              <a:ext uri="{FF2B5EF4-FFF2-40B4-BE49-F238E27FC236}">
                <a16:creationId xmlns:a16="http://schemas.microsoft.com/office/drawing/2014/main" id="{148E675B-D575-D0B0-ED9E-9E0A36EC0791}"/>
              </a:ext>
            </a:extLst>
          </p:cNvPr>
          <p:cNvSpPr txBox="1"/>
          <p:nvPr/>
        </p:nvSpPr>
        <p:spPr>
          <a:xfrm>
            <a:off x="11046119" y="3524232"/>
            <a:ext cx="12700000" cy="4247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endParaRPr lang="el-GR" i="1" dirty="0">
              <a:solidFill>
                <a:srgbClr val="0A7F92"/>
              </a:solidFill>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el-GR" i="1" dirty="0">
                <a:solidFill>
                  <a:schemeClr val="bg1"/>
                </a:solidFill>
                <a:latin typeface="Arial" panose="020B0604020202020204" pitchFamily="34" charset="0"/>
                <a:cs typeface="Arial" panose="020B0604020202020204" pitchFamily="34" charset="0"/>
              </a:rPr>
              <a:t>Ευχαριστίες στα πολιτικά κόμματα και στις Επιτροπές Οικονομικών και Υγείας για την αγαστή συνεργασία. </a:t>
            </a:r>
          </a:p>
          <a:p>
            <a:pPr algn="just"/>
            <a:endParaRPr lang="el-GR" i="1" dirty="0">
              <a:solidFill>
                <a:srgbClr val="0A7F92"/>
              </a:solidFill>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el-GR" i="1" dirty="0">
                <a:solidFill>
                  <a:schemeClr val="bg1"/>
                </a:solidFill>
                <a:latin typeface="Arial" panose="020B0604020202020204" pitchFamily="34" charset="0"/>
                <a:cs typeface="Arial" panose="020B0604020202020204" pitchFamily="34" charset="0"/>
              </a:rPr>
              <a:t>Ευχαριστίες σε όλες τις Αρμόδιες Υπηρεσίες του Κράτους που συμβάλλουν στην υλοποίηση των στόχων του Υπουργείου Υγείας. </a:t>
            </a:r>
          </a:p>
          <a:p>
            <a:pPr marL="457200" indent="-457200" algn="just">
              <a:buFont typeface="Arial" panose="020B0604020202020204" pitchFamily="34" charset="0"/>
              <a:buChar char="•"/>
            </a:pPr>
            <a:endParaRPr lang="el-GR" i="1" dirty="0">
              <a:solidFill>
                <a:schemeClr val="bg1"/>
              </a:solidFill>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el-GR" i="1" dirty="0">
                <a:solidFill>
                  <a:schemeClr val="bg1"/>
                </a:solidFill>
                <a:latin typeface="Arial" panose="020B0604020202020204" pitchFamily="34" charset="0"/>
                <a:cs typeface="Arial" panose="020B0604020202020204" pitchFamily="34" charset="0"/>
              </a:rPr>
              <a:t>Ευχαριστίες σε όλες τις Εθελοντικές Οργανώσεις και Συνδέσμους που συνεισφέρουν στο έργο του Υπουργείου Υγείας.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Image" descr="Image"/>
          <p:cNvPicPr>
            <a:picLocks noGrp="1" noRot="1" noChangeAspect="1" noMove="1" noResize="1" noEditPoints="1" noAdjustHandles="1" noChangeArrowheads="1" noChangeShapeType="1" noCrop="1"/>
          </p:cNvPicPr>
          <p:nvPr/>
        </p:nvPicPr>
        <p:blipFill>
          <a:blip r:embed="rId3"/>
          <a:stretch>
            <a:fillRect/>
          </a:stretch>
        </p:blipFill>
        <p:spPr>
          <a:xfrm>
            <a:off x="8936984" y="10354105"/>
            <a:ext cx="15700723" cy="3345352"/>
          </a:xfrm>
          <a:prstGeom prst="rect">
            <a:avLst/>
          </a:prstGeom>
          <a:ln w="12700">
            <a:miter lim="400000"/>
            <a:headEnd/>
            <a:tailEnd/>
          </a:ln>
        </p:spPr>
      </p:pic>
      <p:sp>
        <p:nvSpPr>
          <p:cNvPr id="2" name="ΥΠΟΥΡΓΕΙΟ ΑΜΥΝΑΣ"/>
          <p:cNvSpPr txBox="1">
            <a:spLocks noGrp="1" noRot="1" noMove="1" noResize="1" noEditPoints="1" noAdjustHandles="1" noChangeArrowheads="1" noChangeShapeType="1"/>
          </p:cNvSpPr>
          <p:nvPr/>
        </p:nvSpPr>
        <p:spPr>
          <a:xfrm>
            <a:off x="11267089" y="11981812"/>
            <a:ext cx="9601920" cy="1287670"/>
          </a:xfrm>
          <a:prstGeom prst="rect">
            <a:avLst/>
          </a:prstGeom>
          <a:ln w="12700">
            <a:miter lim="400000"/>
          </a:ln>
        </p:spPr>
        <p:txBody>
          <a:bodyPr lIns="50780" tIns="50780" rIns="50780" bIns="50780" anchor="ctr">
            <a:normAutofit/>
          </a:bodyPr>
          <a:lstStyle>
            <a:lvl1pPr algn="l">
              <a:defRPr>
                <a:solidFill>
                  <a:srgbClr val="FFFFFF"/>
                </a:solidFill>
                <a:latin typeface="Arial" panose="020B0604020202020204"/>
                <a:ea typeface="Arial" panose="020B0604020202020204"/>
                <a:cs typeface="Arial" panose="020B0604020202020204"/>
                <a:sym typeface="Arial" panose="020B0604020202020204"/>
              </a:defRPr>
            </a:lvl1pPr>
          </a:lstStyle>
          <a:p>
            <a:r>
              <a:rPr lang="el-GR" sz="2500" b="1" dirty="0"/>
              <a:t>ΥΠΟΥΡΓΕΙΟ ΥΓΕΙΑΣ</a:t>
            </a:r>
          </a:p>
        </p:txBody>
      </p:sp>
      <p:sp>
        <p:nvSpPr>
          <p:cNvPr id="11" name="ΚΥΠΡΙΑΚΗ ΔΗΜΟΚΡΑΤΙΑ / ΠΝΕΥΜΑΤΙΚΑ ΔΙΚΑΙΩΜΑΤΑ 2020"/>
          <p:cNvSpPr txBox="1">
            <a:spLocks noGrp="1" noRot="1" noMove="1" noResize="1" noEditPoints="1" noAdjustHandles="1" noChangeArrowheads="1" noChangeShapeType="1"/>
          </p:cNvSpPr>
          <p:nvPr/>
        </p:nvSpPr>
        <p:spPr>
          <a:xfrm>
            <a:off x="1210618" y="12858825"/>
            <a:ext cx="4015061" cy="481516"/>
          </a:xfrm>
          <a:prstGeom prst="rect">
            <a:avLst/>
          </a:prstGeom>
          <a:ln w="12700">
            <a:miter lim="400000"/>
          </a:ln>
        </p:spPr>
        <p:txBody>
          <a:bodyPr lIns="50800" tIns="50800" rIns="50800" bIns="50800">
            <a:normAutofit/>
          </a:bodyPr>
          <a:lstStyle/>
          <a:p>
            <a:pPr algn="l">
              <a:defRPr sz="1000" b="0">
                <a:solidFill>
                  <a:srgbClr val="5E5E5E"/>
                </a:solidFill>
                <a:latin typeface="Arial" panose="020B0604020202020204"/>
                <a:ea typeface="Arial" panose="020B0604020202020204"/>
                <a:cs typeface="Arial" panose="020B0604020202020204"/>
                <a:sym typeface="Arial" panose="020B0604020202020204"/>
              </a:defRPr>
            </a:pPr>
            <a:endParaRPr lang="el-GR" dirty="0"/>
          </a:p>
        </p:txBody>
      </p:sp>
      <p:sp>
        <p:nvSpPr>
          <p:cNvPr id="4" name="headline goes here goes here">
            <a:extLst>
              <a:ext uri="{FF2B5EF4-FFF2-40B4-BE49-F238E27FC236}">
                <a16:creationId xmlns:a16="http://schemas.microsoft.com/office/drawing/2014/main" id="{C4AFE08E-05AA-7C0B-6A20-02960CD07E67}"/>
              </a:ext>
            </a:extLst>
          </p:cNvPr>
          <p:cNvSpPr txBox="1"/>
          <p:nvPr/>
        </p:nvSpPr>
        <p:spPr>
          <a:xfrm>
            <a:off x="860930" y="562098"/>
            <a:ext cx="6641839"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endParaRPr lang="el-GR" b="0" i="1" kern="1200" cap="none" spc="150" dirty="0">
              <a:solidFill>
                <a:srgbClr val="307687"/>
              </a:solidFill>
              <a:latin typeface="Arial" panose="020B0604020202020204" pitchFamily="34" charset="0"/>
              <a:cs typeface="Arial" panose="020B0604020202020204" pitchFamily="34" charset="0"/>
            </a:endParaRPr>
          </a:p>
        </p:txBody>
      </p:sp>
      <p:sp>
        <p:nvSpPr>
          <p:cNvPr id="5" name="Subtitle here">
            <a:extLst>
              <a:ext uri="{FF2B5EF4-FFF2-40B4-BE49-F238E27FC236}">
                <a16:creationId xmlns:a16="http://schemas.microsoft.com/office/drawing/2014/main" id="{57026A04-1AD8-6C9B-9BB6-4E60CD90BDBE}"/>
              </a:ext>
            </a:extLst>
          </p:cNvPr>
          <p:cNvSpPr txBox="1"/>
          <p:nvPr/>
        </p:nvSpPr>
        <p:spPr>
          <a:xfrm>
            <a:off x="860929" y="1372328"/>
            <a:ext cx="19373102" cy="933589"/>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endParaRPr lang="el-GR" sz="5400" dirty="0">
              <a:latin typeface="Arial" panose="020B0604020202020204" pitchFamily="34" charset="0"/>
              <a:cs typeface="Arial" panose="020B0604020202020204" pitchFamily="34" charset="0"/>
            </a:endParaRPr>
          </a:p>
        </p:txBody>
      </p:sp>
      <p:sp>
        <p:nvSpPr>
          <p:cNvPr id="6" name="Subtitle here">
            <a:extLst>
              <a:ext uri="{FF2B5EF4-FFF2-40B4-BE49-F238E27FC236}">
                <a16:creationId xmlns:a16="http://schemas.microsoft.com/office/drawing/2014/main" id="{5598199D-1E15-98DC-738F-15865BF8AC9F}"/>
              </a:ext>
            </a:extLst>
          </p:cNvPr>
          <p:cNvSpPr txBox="1"/>
          <p:nvPr/>
        </p:nvSpPr>
        <p:spPr>
          <a:xfrm>
            <a:off x="1127028" y="1225895"/>
            <a:ext cx="18840903" cy="649088"/>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10000"/>
              </a:lnSpc>
              <a:spcBef>
                <a:spcPts val="1800"/>
              </a:spcBef>
              <a:buClr>
                <a:srgbClr val="2F7788"/>
              </a:buClr>
              <a:buSzPct val="120000"/>
            </a:pPr>
            <a:endParaRPr lang="el-GR" sz="3500" b="1" i="0" kern="0" spc="0" dirty="0">
              <a:solidFill>
                <a:srgbClr val="0A7F92"/>
              </a:solidFill>
            </a:endParaRPr>
          </a:p>
        </p:txBody>
      </p:sp>
      <p:graphicFrame>
        <p:nvGraphicFramePr>
          <p:cNvPr id="3" name="Table 2">
            <a:extLst>
              <a:ext uri="{FF2B5EF4-FFF2-40B4-BE49-F238E27FC236}">
                <a16:creationId xmlns:a16="http://schemas.microsoft.com/office/drawing/2014/main" id="{DB5784EE-49A3-FEBE-D2C5-735AE1AC9BF4}"/>
              </a:ext>
            </a:extLst>
          </p:cNvPr>
          <p:cNvGraphicFramePr>
            <a:graphicFrameLocks noGrp="1"/>
          </p:cNvGraphicFramePr>
          <p:nvPr>
            <p:extLst>
              <p:ext uri="{D42A27DB-BD31-4B8C-83A1-F6EECF244321}">
                <p14:modId xmlns:p14="http://schemas.microsoft.com/office/powerpoint/2010/main" val="26181819"/>
              </p:ext>
            </p:extLst>
          </p:nvPr>
        </p:nvGraphicFramePr>
        <p:xfrm>
          <a:off x="260440" y="4213207"/>
          <a:ext cx="16256000" cy="6180842"/>
        </p:xfrm>
        <a:graphic>
          <a:graphicData uri="http://schemas.openxmlformats.org/drawingml/2006/table">
            <a:tbl>
              <a:tblPr firstRow="1" bandRow="1">
                <a:tableStyleId>{5940675A-B579-460E-94D1-54222C63F5DA}</a:tableStyleId>
              </a:tblPr>
              <a:tblGrid>
                <a:gridCol w="8128000">
                  <a:extLst>
                    <a:ext uri="{9D8B030D-6E8A-4147-A177-3AD203B41FA5}">
                      <a16:colId xmlns:a16="http://schemas.microsoft.com/office/drawing/2014/main" val="2733061618"/>
                    </a:ext>
                  </a:extLst>
                </a:gridCol>
                <a:gridCol w="8128000">
                  <a:extLst>
                    <a:ext uri="{9D8B030D-6E8A-4147-A177-3AD203B41FA5}">
                      <a16:colId xmlns:a16="http://schemas.microsoft.com/office/drawing/2014/main" val="1545573602"/>
                    </a:ext>
                  </a:extLst>
                </a:gridCol>
              </a:tblGrid>
              <a:tr h="1639770">
                <a:tc>
                  <a:txBody>
                    <a:bodyPr/>
                    <a:lstStyle/>
                    <a:p>
                      <a:endParaRPr lang="el-GR" sz="3200" b="1" dirty="0">
                        <a:solidFill>
                          <a:srgbClr val="0A7F92"/>
                        </a:solidFill>
                        <a:latin typeface="Arial" panose="020B0604020202020204" pitchFamily="34" charset="0"/>
                        <a:cs typeface="Arial" panose="020B0604020202020204" pitchFamily="34" charset="0"/>
                      </a:endParaRPr>
                    </a:p>
                    <a:p>
                      <a:r>
                        <a:rPr lang="el-GR" sz="3200" b="1" dirty="0">
                          <a:solidFill>
                            <a:srgbClr val="0A7F92"/>
                          </a:solidFill>
                          <a:latin typeface="Arial" panose="020B0604020202020204" pitchFamily="34" charset="0"/>
                          <a:cs typeface="Arial" panose="020B0604020202020204" pitchFamily="34" charset="0"/>
                        </a:rPr>
                        <a:t>Υποδομές (κτίρια και εξοπλισμός)</a:t>
                      </a:r>
                      <a:endParaRPr lang="en-CY" sz="3200" b="1" dirty="0">
                        <a:solidFill>
                          <a:srgbClr val="0A7F92"/>
                        </a:solidFill>
                        <a:latin typeface="Arial" panose="020B0604020202020204" pitchFamily="34" charset="0"/>
                        <a:cs typeface="Arial" panose="020B0604020202020204" pitchFamily="34" charset="0"/>
                      </a:endParaRPr>
                    </a:p>
                  </a:txBody>
                  <a:tcPr/>
                </a:tc>
                <a:tc>
                  <a:txBody>
                    <a:bodyPr/>
                    <a:lstStyle/>
                    <a:p>
                      <a:endParaRPr lang="el-GR" sz="3200" b="1" dirty="0">
                        <a:solidFill>
                          <a:srgbClr val="0A7F92"/>
                        </a:solidFill>
                        <a:latin typeface="Arial" panose="020B0604020202020204" pitchFamily="34" charset="0"/>
                        <a:cs typeface="Arial" panose="020B0604020202020204" pitchFamily="34" charset="0"/>
                      </a:endParaRPr>
                    </a:p>
                    <a:p>
                      <a:r>
                        <a:rPr lang="el-GR" sz="3200" b="1" dirty="0">
                          <a:solidFill>
                            <a:srgbClr val="0A7F92"/>
                          </a:solidFill>
                          <a:latin typeface="Arial" panose="020B0604020202020204" pitchFamily="34" charset="0"/>
                          <a:cs typeface="Arial" panose="020B0604020202020204" pitchFamily="34" charset="0"/>
                        </a:rPr>
                        <a:t>Δαπάνη (€)</a:t>
                      </a:r>
                      <a:endParaRPr lang="en-CY" sz="3200" b="1" dirty="0">
                        <a:solidFill>
                          <a:srgbClr val="0A7F92"/>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82961192"/>
                  </a:ext>
                </a:extLst>
              </a:tr>
              <a:tr h="1144729">
                <a:tc>
                  <a:txBody>
                    <a:bodyPr/>
                    <a:lstStyle/>
                    <a:p>
                      <a:r>
                        <a:rPr lang="el-GR" sz="3200" dirty="0">
                          <a:latin typeface="Arial" panose="020B0604020202020204" pitchFamily="34" charset="0"/>
                          <a:cs typeface="Arial" panose="020B0604020202020204" pitchFamily="34" charset="0"/>
                        </a:rPr>
                        <a:t>Γενικό Χημείο του Κράτους </a:t>
                      </a:r>
                      <a:endParaRPr lang="en-CY" sz="3200" dirty="0">
                        <a:latin typeface="Arial" panose="020B0604020202020204" pitchFamily="34" charset="0"/>
                        <a:cs typeface="Arial" panose="020B0604020202020204" pitchFamily="34" charset="0"/>
                      </a:endParaRPr>
                    </a:p>
                  </a:txBody>
                  <a:tcPr/>
                </a:tc>
                <a:tc>
                  <a:txBody>
                    <a:bodyPr/>
                    <a:lstStyle/>
                    <a:p>
                      <a:r>
                        <a:rPr lang="el-GR" sz="3200" dirty="0">
                          <a:latin typeface="Arial" panose="020B0604020202020204" pitchFamily="34" charset="0"/>
                          <a:cs typeface="Arial" panose="020B0604020202020204" pitchFamily="34" charset="0"/>
                        </a:rPr>
                        <a:t>10,115,000</a:t>
                      </a:r>
                      <a:endParaRPr lang="en-CY"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95869398"/>
                  </a:ext>
                </a:extLst>
              </a:tr>
              <a:tr h="1083733">
                <a:tc>
                  <a:txBody>
                    <a:bodyPr/>
                    <a:lstStyle/>
                    <a:p>
                      <a:r>
                        <a:rPr lang="el-GR" sz="3200" dirty="0">
                          <a:latin typeface="Arial" panose="020B0604020202020204" pitchFamily="34" charset="0"/>
                          <a:cs typeface="Arial" panose="020B0604020202020204" pitchFamily="34" charset="0"/>
                        </a:rPr>
                        <a:t>Κέντρο Αίματος </a:t>
                      </a:r>
                      <a:endParaRPr lang="en-CY" sz="3200" dirty="0">
                        <a:latin typeface="Arial" panose="020B0604020202020204" pitchFamily="34" charset="0"/>
                        <a:cs typeface="Arial" panose="020B0604020202020204" pitchFamily="34" charset="0"/>
                      </a:endParaRPr>
                    </a:p>
                  </a:txBody>
                  <a:tcPr/>
                </a:tc>
                <a:tc>
                  <a:txBody>
                    <a:bodyPr/>
                    <a:lstStyle/>
                    <a:p>
                      <a:r>
                        <a:rPr lang="el-GR" sz="3200" dirty="0">
                          <a:latin typeface="Arial" panose="020B0604020202020204" pitchFamily="34" charset="0"/>
                          <a:cs typeface="Arial" panose="020B0604020202020204" pitchFamily="34" charset="0"/>
                        </a:rPr>
                        <a:t>3,418,000</a:t>
                      </a:r>
                      <a:endParaRPr lang="en-CY"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96005371"/>
                  </a:ext>
                </a:extLst>
              </a:tr>
              <a:tr h="1083733">
                <a:tc>
                  <a:txBody>
                    <a:bodyPr/>
                    <a:lstStyle/>
                    <a:p>
                      <a:r>
                        <a:rPr lang="el-GR" sz="3200" dirty="0">
                          <a:latin typeface="Arial" panose="020B0604020202020204" pitchFamily="34" charset="0"/>
                          <a:cs typeface="Arial" panose="020B0604020202020204" pitchFamily="34" charset="0"/>
                        </a:rPr>
                        <a:t>Αγορά Ιατρικού Εξοπλισμού </a:t>
                      </a:r>
                      <a:endParaRPr lang="en-CY" sz="3200" dirty="0">
                        <a:latin typeface="Arial" panose="020B0604020202020204" pitchFamily="34" charset="0"/>
                        <a:cs typeface="Arial" panose="020B0604020202020204" pitchFamily="34" charset="0"/>
                      </a:endParaRPr>
                    </a:p>
                  </a:txBody>
                  <a:tcPr/>
                </a:tc>
                <a:tc>
                  <a:txBody>
                    <a:bodyPr/>
                    <a:lstStyle/>
                    <a:p>
                      <a:r>
                        <a:rPr lang="el-GR" sz="3200" dirty="0">
                          <a:latin typeface="Arial" panose="020B0604020202020204" pitchFamily="34" charset="0"/>
                          <a:cs typeface="Arial" panose="020B0604020202020204" pitchFamily="34" charset="0"/>
                        </a:rPr>
                        <a:t>2,021,660</a:t>
                      </a:r>
                      <a:endParaRPr lang="en-CY"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99635457"/>
                  </a:ext>
                </a:extLst>
              </a:tr>
              <a:tr h="1228877">
                <a:tc>
                  <a:txBody>
                    <a:bodyPr/>
                    <a:lstStyle/>
                    <a:p>
                      <a:r>
                        <a:rPr lang="el-GR" sz="3200" dirty="0">
                          <a:latin typeface="Arial" panose="020B0604020202020204" pitchFamily="34" charset="0"/>
                          <a:cs typeface="Arial" panose="020B0604020202020204" pitchFamily="34" charset="0"/>
                        </a:rPr>
                        <a:t>Αγορά Μηχανολογικού και Ηλεκτρολογικού Εξοπλισμού</a:t>
                      </a:r>
                      <a:endParaRPr lang="en-CY" sz="3200" dirty="0">
                        <a:latin typeface="Arial" panose="020B0604020202020204" pitchFamily="34" charset="0"/>
                        <a:cs typeface="Arial" panose="020B0604020202020204" pitchFamily="34" charset="0"/>
                      </a:endParaRPr>
                    </a:p>
                  </a:txBody>
                  <a:tcPr/>
                </a:tc>
                <a:tc>
                  <a:txBody>
                    <a:bodyPr/>
                    <a:lstStyle/>
                    <a:p>
                      <a:r>
                        <a:rPr lang="el-GR" sz="3200" dirty="0">
                          <a:latin typeface="Arial" panose="020B0604020202020204" pitchFamily="34" charset="0"/>
                          <a:cs typeface="Arial" panose="020B0604020202020204" pitchFamily="34" charset="0"/>
                        </a:rPr>
                        <a:t>1,431,862</a:t>
                      </a:r>
                      <a:endParaRPr lang="en-CY"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47243436"/>
                  </a:ext>
                </a:extLst>
              </a:tr>
            </a:tbl>
          </a:graphicData>
        </a:graphic>
      </p:graphicFrame>
      <p:sp>
        <p:nvSpPr>
          <p:cNvPr id="8" name="TextBox 7">
            <a:extLst>
              <a:ext uri="{FF2B5EF4-FFF2-40B4-BE49-F238E27FC236}">
                <a16:creationId xmlns:a16="http://schemas.microsoft.com/office/drawing/2014/main" id="{4CA49669-FA41-1A5E-2CBB-23D6BF241F6C}"/>
              </a:ext>
            </a:extLst>
          </p:cNvPr>
          <p:cNvSpPr txBox="1"/>
          <p:nvPr/>
        </p:nvSpPr>
        <p:spPr>
          <a:xfrm>
            <a:off x="860928" y="1752158"/>
            <a:ext cx="15257373" cy="14003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sz="8500" i="1" dirty="0">
                <a:solidFill>
                  <a:srgbClr val="0A7F93"/>
                </a:solidFill>
              </a:rPr>
              <a:t>Αναπτυξιακές Δαπάνες </a:t>
            </a:r>
            <a:endParaRPr lang="en-CY" sz="8500" i="1" dirty="0"/>
          </a:p>
        </p:txBody>
      </p:sp>
      <p:pic>
        <p:nvPicPr>
          <p:cNvPr id="9" name="Picture 8">
            <a:extLst>
              <a:ext uri="{FF2B5EF4-FFF2-40B4-BE49-F238E27FC236}">
                <a16:creationId xmlns:a16="http://schemas.microsoft.com/office/drawing/2014/main" id="{935D9084-26B2-5E0A-F71E-B8D8070B3BA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6728918" y="5056926"/>
            <a:ext cx="7696311" cy="4489515"/>
          </a:xfrm>
          <a:prstGeom prst="rect">
            <a:avLst/>
          </a:prstGeom>
        </p:spPr>
      </p:pic>
    </p:spTree>
    <p:extLst>
      <p:ext uri="{BB962C8B-B14F-4D97-AF65-F5344CB8AC3E}">
        <p14:creationId xmlns:p14="http://schemas.microsoft.com/office/powerpoint/2010/main" val="338727694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EADFCDCF-9517-3BB2-3487-BC34C872D181}"/>
              </a:ext>
            </a:extLst>
          </p:cNvPr>
          <p:cNvGraphicFramePr/>
          <p:nvPr>
            <p:extLst>
              <p:ext uri="{D42A27DB-BD31-4B8C-83A1-F6EECF244321}">
                <p14:modId xmlns:p14="http://schemas.microsoft.com/office/powerpoint/2010/main" val="757734856"/>
              </p:ext>
            </p:extLst>
          </p:nvPr>
        </p:nvGraphicFramePr>
        <p:xfrm>
          <a:off x="6400801" y="559837"/>
          <a:ext cx="19023298" cy="114655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e 8">
            <a:extLst>
              <a:ext uri="{FF2B5EF4-FFF2-40B4-BE49-F238E27FC236}">
                <a16:creationId xmlns:a16="http://schemas.microsoft.com/office/drawing/2014/main" id="{BF6DCBCC-8C5A-5E86-96F5-8122032570E7}"/>
              </a:ext>
            </a:extLst>
          </p:cNvPr>
          <p:cNvGraphicFramePr>
            <a:graphicFrameLocks noGrp="1"/>
          </p:cNvGraphicFramePr>
          <p:nvPr>
            <p:extLst>
              <p:ext uri="{D42A27DB-BD31-4B8C-83A1-F6EECF244321}">
                <p14:modId xmlns:p14="http://schemas.microsoft.com/office/powerpoint/2010/main" val="1530509791"/>
              </p:ext>
            </p:extLst>
          </p:nvPr>
        </p:nvGraphicFramePr>
        <p:xfrm>
          <a:off x="1469585" y="2519265"/>
          <a:ext cx="7072606" cy="7924278"/>
        </p:xfrm>
        <a:graphic>
          <a:graphicData uri="http://schemas.openxmlformats.org/drawingml/2006/table">
            <a:tbl>
              <a:tblPr firstRow="1" bandRow="1">
                <a:tableStyleId>{5940675A-B579-460E-94D1-54222C63F5DA}</a:tableStyleId>
              </a:tblPr>
              <a:tblGrid>
                <a:gridCol w="3536303">
                  <a:extLst>
                    <a:ext uri="{9D8B030D-6E8A-4147-A177-3AD203B41FA5}">
                      <a16:colId xmlns:a16="http://schemas.microsoft.com/office/drawing/2014/main" val="1360526671"/>
                    </a:ext>
                  </a:extLst>
                </a:gridCol>
                <a:gridCol w="3536303">
                  <a:extLst>
                    <a:ext uri="{9D8B030D-6E8A-4147-A177-3AD203B41FA5}">
                      <a16:colId xmlns:a16="http://schemas.microsoft.com/office/drawing/2014/main" val="903308891"/>
                    </a:ext>
                  </a:extLst>
                </a:gridCol>
              </a:tblGrid>
              <a:tr h="1320713">
                <a:tc>
                  <a:txBody>
                    <a:bodyPr/>
                    <a:lstStyle/>
                    <a:p>
                      <a:endParaRPr lang="el-GR"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ΔΙΟΙΚΗΣΗ</a:t>
                      </a:r>
                      <a:endParaRPr lang="en-CY" dirty="0">
                        <a:latin typeface="Arial" panose="020B0604020202020204" pitchFamily="34" charset="0"/>
                        <a:cs typeface="Arial" panose="020B0604020202020204" pitchFamily="34" charset="0"/>
                      </a:endParaRPr>
                    </a:p>
                  </a:txBody>
                  <a:tcPr/>
                </a:tc>
                <a:tc>
                  <a:txBody>
                    <a:bodyPr/>
                    <a:lstStyle/>
                    <a:p>
                      <a:endParaRPr lang="el-GR"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€1069 εκ.</a:t>
                      </a:r>
                      <a:endParaRPr lang="en-CY"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48060856"/>
                  </a:ext>
                </a:extLst>
              </a:tr>
              <a:tr h="1320713">
                <a:tc>
                  <a:txBody>
                    <a:bodyPr/>
                    <a:lstStyle/>
                    <a:p>
                      <a:r>
                        <a:rPr lang="el-GR" dirty="0">
                          <a:latin typeface="Arial" panose="020B0604020202020204" pitchFamily="34" charset="0"/>
                          <a:cs typeface="Arial" panose="020B0604020202020204" pitchFamily="34" charset="0"/>
                        </a:rPr>
                        <a:t>ΙΑΤΡΙΚΕΣ ΥΠΗΡΕΣΙΕΣ &amp; ΥΠΗΡΕΣΙΕΣ ΔΗΜΟΣΙΑΣ ΥΓΕΙΑΣ</a:t>
                      </a:r>
                      <a:endParaRPr lang="en-CY" dirty="0">
                        <a:latin typeface="Arial" panose="020B0604020202020204" pitchFamily="34" charset="0"/>
                        <a:cs typeface="Arial" panose="020B0604020202020204" pitchFamily="34" charset="0"/>
                      </a:endParaRPr>
                    </a:p>
                  </a:txBody>
                  <a:tcPr/>
                </a:tc>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lang="el-GR" sz="2400" b="0" i="0" u="none" strike="noStrike" cap="none" spc="0" baseline="0" dirty="0">
                        <a:solidFill>
                          <a:schemeClr val="tx1"/>
                        </a:solidFill>
                        <a:uFillTx/>
                        <a:latin typeface="Arial" panose="020B0604020202020204" pitchFamily="34" charset="0"/>
                        <a:ea typeface="+mn-ea"/>
                        <a:cs typeface="Arial" panose="020B0604020202020204" pitchFamily="34" charset="0"/>
                        <a:sym typeface="Helvetica Neue Light"/>
                      </a:endParaRPr>
                    </a:p>
                    <a:p>
                      <a:pPr marL="0" marR="0" lvl="0" indent="0" algn="ctr" defTabSz="825500" eaLnBrk="1" fontAlgn="auto" latinLnBrk="0" hangingPunct="1">
                        <a:lnSpc>
                          <a:spcPct val="100000"/>
                        </a:lnSpc>
                        <a:spcBef>
                          <a:spcPts val="0"/>
                        </a:spcBef>
                        <a:spcAft>
                          <a:spcPts val="0"/>
                        </a:spcAft>
                        <a:buClrTx/>
                        <a:buSzTx/>
                        <a:buFontTx/>
                        <a:buNone/>
                        <a:tabLst/>
                        <a:defRPr/>
                      </a:pPr>
                      <a:r>
                        <a:rPr lang="el-GR" sz="2400" b="0" i="0" u="none" strike="noStrike" cap="none" spc="0" baseline="0" dirty="0">
                          <a:solidFill>
                            <a:schemeClr val="tx1"/>
                          </a:solidFill>
                          <a:uFillTx/>
                          <a:latin typeface="Arial" panose="020B0604020202020204" pitchFamily="34" charset="0"/>
                          <a:ea typeface="+mn-ea"/>
                          <a:cs typeface="Arial" panose="020B0604020202020204" pitchFamily="34" charset="0"/>
                          <a:sym typeface="Helvetica Neue Light"/>
                        </a:rPr>
                        <a:t>€</a:t>
                      </a:r>
                      <a:r>
                        <a:rPr lang="el-GR" dirty="0">
                          <a:latin typeface="Arial" panose="020B0604020202020204" pitchFamily="34" charset="0"/>
                          <a:cs typeface="Arial" panose="020B0604020202020204" pitchFamily="34" charset="0"/>
                        </a:rPr>
                        <a:t>169 εκ. </a:t>
                      </a:r>
                      <a:endParaRPr lang="en-CY"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04227912"/>
                  </a:ext>
                </a:extLst>
              </a:tr>
              <a:tr h="1320713">
                <a:tc>
                  <a:txBody>
                    <a:bodyPr/>
                    <a:lstStyle/>
                    <a:p>
                      <a:endParaRPr lang="el-GR"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ΥΠΗΡΕΣΙΕΣ ΨΥΧΙΚΗΣ ΥΓΕΙΑΣ</a:t>
                      </a:r>
                      <a:endParaRPr lang="en-CY" dirty="0">
                        <a:latin typeface="Arial" panose="020B0604020202020204" pitchFamily="34" charset="0"/>
                        <a:cs typeface="Arial" panose="020B0604020202020204" pitchFamily="34" charset="0"/>
                      </a:endParaRPr>
                    </a:p>
                  </a:txBody>
                  <a:tcPr/>
                </a:tc>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lang="el-GR" sz="2400" b="0" i="0" u="none" strike="noStrike" cap="none" spc="0" baseline="0" dirty="0">
                        <a:solidFill>
                          <a:schemeClr val="tx1"/>
                        </a:solidFill>
                        <a:uFillTx/>
                        <a:latin typeface="Arial" panose="020B0604020202020204" pitchFamily="34" charset="0"/>
                        <a:ea typeface="+mn-ea"/>
                        <a:cs typeface="Arial" panose="020B0604020202020204" pitchFamily="34" charset="0"/>
                        <a:sym typeface="Helvetica Neue Light"/>
                      </a:endParaRPr>
                    </a:p>
                    <a:p>
                      <a:pPr marL="0" marR="0" lvl="0" indent="0" algn="ctr" defTabSz="825500" eaLnBrk="1" fontAlgn="auto" latinLnBrk="0" hangingPunct="1">
                        <a:lnSpc>
                          <a:spcPct val="100000"/>
                        </a:lnSpc>
                        <a:spcBef>
                          <a:spcPts val="0"/>
                        </a:spcBef>
                        <a:spcAft>
                          <a:spcPts val="0"/>
                        </a:spcAft>
                        <a:buClrTx/>
                        <a:buSzTx/>
                        <a:buFontTx/>
                        <a:buNone/>
                        <a:tabLst/>
                        <a:defRPr/>
                      </a:pPr>
                      <a:r>
                        <a:rPr lang="el-GR" sz="2400" b="0" i="0" u="none" strike="noStrike" cap="none" spc="0" baseline="0" dirty="0">
                          <a:solidFill>
                            <a:schemeClr val="tx1"/>
                          </a:solidFill>
                          <a:uFillTx/>
                          <a:latin typeface="Arial" panose="020B0604020202020204" pitchFamily="34" charset="0"/>
                          <a:ea typeface="+mn-ea"/>
                          <a:cs typeface="Arial" panose="020B0604020202020204" pitchFamily="34" charset="0"/>
                          <a:sym typeface="Helvetica Neue Light"/>
                        </a:rPr>
                        <a:t>€11.6 εκ.</a:t>
                      </a:r>
                      <a:endParaRPr lang="en-CY" sz="2400" b="0" i="0" u="none" strike="noStrike" cap="none" spc="0" baseline="0" dirty="0">
                        <a:solidFill>
                          <a:schemeClr val="tx1"/>
                        </a:solidFill>
                        <a:uFillTx/>
                        <a:latin typeface="Arial" panose="020B0604020202020204" pitchFamily="34" charset="0"/>
                        <a:ea typeface="+mn-ea"/>
                        <a:cs typeface="Arial" panose="020B0604020202020204" pitchFamily="34" charset="0"/>
                        <a:sym typeface="Helvetica Neue Light"/>
                      </a:endParaRPr>
                    </a:p>
                    <a:p>
                      <a:endParaRPr lang="en-CY"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02460013"/>
                  </a:ext>
                </a:extLst>
              </a:tr>
              <a:tr h="1320713">
                <a:tc>
                  <a:txBody>
                    <a:bodyPr/>
                    <a:lstStyle/>
                    <a:p>
                      <a:endParaRPr lang="el-GR"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ΟΔΟΝΤΙΑΤΡΙΚΕΣ ΥΠΗΡΕΣΙΕΣ</a:t>
                      </a:r>
                      <a:endParaRPr lang="en-CY" dirty="0">
                        <a:latin typeface="Arial" panose="020B0604020202020204" pitchFamily="34" charset="0"/>
                        <a:cs typeface="Arial" panose="020B0604020202020204" pitchFamily="34" charset="0"/>
                      </a:endParaRPr>
                    </a:p>
                  </a:txBody>
                  <a:tcPr/>
                </a:tc>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lang="el-GR" sz="2400" b="0" i="0" u="none" strike="noStrike" cap="none" spc="0" baseline="0" dirty="0">
                        <a:solidFill>
                          <a:schemeClr val="tx1"/>
                        </a:solidFill>
                        <a:uFillTx/>
                        <a:latin typeface="Arial" panose="020B0604020202020204" pitchFamily="34" charset="0"/>
                        <a:ea typeface="+mn-ea"/>
                        <a:cs typeface="Arial" panose="020B0604020202020204" pitchFamily="34" charset="0"/>
                        <a:sym typeface="Helvetica Neue Light"/>
                      </a:endParaRPr>
                    </a:p>
                    <a:p>
                      <a:pPr marL="0" marR="0" lvl="0" indent="0" algn="ctr" defTabSz="825500" eaLnBrk="1" fontAlgn="auto" latinLnBrk="0" hangingPunct="1">
                        <a:lnSpc>
                          <a:spcPct val="100000"/>
                        </a:lnSpc>
                        <a:spcBef>
                          <a:spcPts val="0"/>
                        </a:spcBef>
                        <a:spcAft>
                          <a:spcPts val="0"/>
                        </a:spcAft>
                        <a:buClrTx/>
                        <a:buSzTx/>
                        <a:buFontTx/>
                        <a:buNone/>
                        <a:tabLst/>
                        <a:defRPr/>
                      </a:pPr>
                      <a:r>
                        <a:rPr lang="el-GR" sz="2400" b="0" i="0" u="none" strike="noStrike" cap="none" spc="0" baseline="0" dirty="0">
                          <a:solidFill>
                            <a:schemeClr val="tx1"/>
                          </a:solidFill>
                          <a:uFillTx/>
                          <a:latin typeface="Arial" panose="020B0604020202020204" pitchFamily="34" charset="0"/>
                          <a:ea typeface="+mn-ea"/>
                          <a:cs typeface="Arial" panose="020B0604020202020204" pitchFamily="34" charset="0"/>
                          <a:sym typeface="Helvetica Neue Light"/>
                        </a:rPr>
                        <a:t>€6.7 εκ. </a:t>
                      </a:r>
                      <a:endParaRPr lang="en-CY" sz="2400" b="0" i="0" u="none" strike="noStrike" cap="none" spc="0" baseline="0" dirty="0">
                        <a:solidFill>
                          <a:schemeClr val="tx1"/>
                        </a:solidFill>
                        <a:uFillTx/>
                        <a:latin typeface="Arial" panose="020B0604020202020204" pitchFamily="34" charset="0"/>
                        <a:ea typeface="+mn-ea"/>
                        <a:cs typeface="Arial" panose="020B0604020202020204" pitchFamily="34" charset="0"/>
                        <a:sym typeface="Helvetica Neue Light"/>
                      </a:endParaRPr>
                    </a:p>
                    <a:p>
                      <a:endParaRPr lang="en-CY"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07112824"/>
                  </a:ext>
                </a:extLst>
              </a:tr>
              <a:tr h="1320713">
                <a:tc>
                  <a:txBody>
                    <a:bodyPr/>
                    <a:lstStyle/>
                    <a:p>
                      <a:endParaRPr lang="el-GR"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ΦΑΡΜΑΚΕΥΤΙΚΕΣ ΥΠΗΡΕΣΙΕΣ</a:t>
                      </a:r>
                      <a:endParaRPr lang="en-CY" dirty="0">
                        <a:latin typeface="Arial" panose="020B0604020202020204" pitchFamily="34" charset="0"/>
                        <a:cs typeface="Arial" panose="020B0604020202020204" pitchFamily="34" charset="0"/>
                      </a:endParaRPr>
                    </a:p>
                  </a:txBody>
                  <a:tcPr/>
                </a:tc>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lang="el-GR" sz="2400" b="0" i="0" u="none" strike="noStrike" cap="none" spc="0" baseline="0" dirty="0">
                        <a:solidFill>
                          <a:schemeClr val="tx1"/>
                        </a:solidFill>
                        <a:uFillTx/>
                        <a:latin typeface="Arial" panose="020B0604020202020204" pitchFamily="34" charset="0"/>
                        <a:ea typeface="+mn-ea"/>
                        <a:cs typeface="Arial" panose="020B0604020202020204" pitchFamily="34" charset="0"/>
                        <a:sym typeface="Helvetica Neue Light"/>
                      </a:endParaRPr>
                    </a:p>
                    <a:p>
                      <a:pPr marL="0" marR="0" lvl="0" indent="0" algn="ctr" defTabSz="825500" eaLnBrk="1" fontAlgn="auto" latinLnBrk="0" hangingPunct="1">
                        <a:lnSpc>
                          <a:spcPct val="100000"/>
                        </a:lnSpc>
                        <a:spcBef>
                          <a:spcPts val="0"/>
                        </a:spcBef>
                        <a:spcAft>
                          <a:spcPts val="0"/>
                        </a:spcAft>
                        <a:buClrTx/>
                        <a:buSzTx/>
                        <a:buFontTx/>
                        <a:buNone/>
                        <a:tabLst/>
                        <a:defRPr/>
                      </a:pPr>
                      <a:r>
                        <a:rPr lang="el-GR" sz="2400" b="0" i="0" u="none" strike="noStrike" cap="none" spc="0" baseline="0" dirty="0">
                          <a:solidFill>
                            <a:schemeClr val="tx1"/>
                          </a:solidFill>
                          <a:uFillTx/>
                          <a:latin typeface="Arial" panose="020B0604020202020204" pitchFamily="34" charset="0"/>
                          <a:ea typeface="+mn-ea"/>
                          <a:cs typeface="Arial" panose="020B0604020202020204" pitchFamily="34" charset="0"/>
                          <a:sym typeface="Helvetica Neue Light"/>
                        </a:rPr>
                        <a:t>€13.6 εκ.</a:t>
                      </a:r>
                      <a:endParaRPr lang="en-CY" sz="2400" b="0" i="0" u="none" strike="noStrike" cap="none" spc="0" baseline="0" dirty="0">
                        <a:solidFill>
                          <a:schemeClr val="tx1"/>
                        </a:solidFill>
                        <a:uFillTx/>
                        <a:latin typeface="Arial" panose="020B0604020202020204" pitchFamily="34" charset="0"/>
                        <a:ea typeface="+mn-ea"/>
                        <a:cs typeface="Arial" panose="020B0604020202020204" pitchFamily="34" charset="0"/>
                        <a:sym typeface="Helvetica Neue Light"/>
                      </a:endParaRPr>
                    </a:p>
                    <a:p>
                      <a:endParaRPr lang="en-CY"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24606605"/>
                  </a:ext>
                </a:extLst>
              </a:tr>
              <a:tr h="1320713">
                <a:tc>
                  <a:txBody>
                    <a:bodyPr/>
                    <a:lstStyle/>
                    <a:p>
                      <a:endParaRPr lang="el-GR"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ΚΡΑΤΙΚΟ ΧΗΜΕΙΟ</a:t>
                      </a:r>
                      <a:endParaRPr lang="en-CY" dirty="0">
                        <a:latin typeface="Arial" panose="020B0604020202020204" pitchFamily="34" charset="0"/>
                        <a:cs typeface="Arial" panose="020B0604020202020204" pitchFamily="34" charset="0"/>
                      </a:endParaRPr>
                    </a:p>
                  </a:txBody>
                  <a:tcPr/>
                </a:tc>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lang="el-GR" sz="2400" b="0" i="0" u="none" strike="noStrike" cap="none" spc="0" baseline="0" dirty="0">
                        <a:solidFill>
                          <a:schemeClr val="tx1"/>
                        </a:solidFill>
                        <a:uFillTx/>
                        <a:latin typeface="Arial" panose="020B0604020202020204" pitchFamily="34" charset="0"/>
                        <a:ea typeface="+mn-ea"/>
                        <a:cs typeface="Arial" panose="020B0604020202020204" pitchFamily="34" charset="0"/>
                        <a:sym typeface="Helvetica Neue Light"/>
                      </a:endParaRPr>
                    </a:p>
                    <a:p>
                      <a:pPr marL="0" marR="0" lvl="0" indent="0" algn="ctr" defTabSz="825500" eaLnBrk="1" fontAlgn="auto" latinLnBrk="0" hangingPunct="1">
                        <a:lnSpc>
                          <a:spcPct val="100000"/>
                        </a:lnSpc>
                        <a:spcBef>
                          <a:spcPts val="0"/>
                        </a:spcBef>
                        <a:spcAft>
                          <a:spcPts val="0"/>
                        </a:spcAft>
                        <a:buClrTx/>
                        <a:buSzTx/>
                        <a:buFontTx/>
                        <a:buNone/>
                        <a:tabLst/>
                        <a:defRPr/>
                      </a:pPr>
                      <a:r>
                        <a:rPr lang="el-GR" sz="2400" b="0" i="0" u="none" strike="noStrike" cap="none" spc="0" baseline="0" dirty="0">
                          <a:solidFill>
                            <a:schemeClr val="tx1"/>
                          </a:solidFill>
                          <a:uFillTx/>
                          <a:latin typeface="Arial" panose="020B0604020202020204" pitchFamily="34" charset="0"/>
                          <a:ea typeface="+mn-ea"/>
                          <a:cs typeface="Arial" panose="020B0604020202020204" pitchFamily="34" charset="0"/>
                          <a:sym typeface="Helvetica Neue Light"/>
                        </a:rPr>
                        <a:t>€21 εκ. </a:t>
                      </a:r>
                      <a:endParaRPr lang="en-CY" sz="2400" b="0" i="0" u="none" strike="noStrike" cap="none" spc="0" baseline="0" dirty="0">
                        <a:solidFill>
                          <a:schemeClr val="tx1"/>
                        </a:solidFill>
                        <a:uFillTx/>
                        <a:latin typeface="Arial" panose="020B0604020202020204" pitchFamily="34" charset="0"/>
                        <a:ea typeface="+mn-ea"/>
                        <a:cs typeface="Arial" panose="020B0604020202020204" pitchFamily="34" charset="0"/>
                        <a:sym typeface="Helvetica Neue Light"/>
                      </a:endParaRPr>
                    </a:p>
                    <a:p>
                      <a:endParaRPr lang="en-CY"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94058646"/>
                  </a:ext>
                </a:extLst>
              </a:tr>
            </a:tbl>
          </a:graphicData>
        </a:graphic>
      </p:graphicFrame>
      <p:pic>
        <p:nvPicPr>
          <p:cNvPr id="10" name="Image" descr="Image">
            <a:extLst>
              <a:ext uri="{FF2B5EF4-FFF2-40B4-BE49-F238E27FC236}">
                <a16:creationId xmlns:a16="http://schemas.microsoft.com/office/drawing/2014/main" id="{FA7C0228-9C7A-8EE5-5776-B0633CE46B94}"/>
              </a:ext>
            </a:extLst>
          </p:cNvPr>
          <p:cNvPicPr>
            <a:picLocks noChangeAspect="1"/>
          </p:cNvPicPr>
          <p:nvPr/>
        </p:nvPicPr>
        <p:blipFill>
          <a:blip r:embed="rId4"/>
          <a:stretch>
            <a:fillRect/>
          </a:stretch>
        </p:blipFill>
        <p:spPr>
          <a:xfrm>
            <a:off x="8967847" y="10181538"/>
            <a:ext cx="15700723" cy="3345352"/>
          </a:xfrm>
          <a:prstGeom prst="rect">
            <a:avLst/>
          </a:prstGeom>
          <a:ln w="12700">
            <a:miter lim="400000"/>
          </a:ln>
        </p:spPr>
      </p:pic>
      <p:sp>
        <p:nvSpPr>
          <p:cNvPr id="12" name="TextBox 11">
            <a:extLst>
              <a:ext uri="{FF2B5EF4-FFF2-40B4-BE49-F238E27FC236}">
                <a16:creationId xmlns:a16="http://schemas.microsoft.com/office/drawing/2014/main" id="{DD83EF55-D3E7-9DD7-0954-BAF3990B124F}"/>
              </a:ext>
            </a:extLst>
          </p:cNvPr>
          <p:cNvSpPr txBox="1"/>
          <p:nvPr/>
        </p:nvSpPr>
        <p:spPr>
          <a:xfrm>
            <a:off x="6400801" y="12140966"/>
            <a:ext cx="12773608"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dirty="0">
                <a:solidFill>
                  <a:schemeClr val="bg1"/>
                </a:solidFill>
              </a:rPr>
              <a:t>ΥΠΟΥΡΓΕΙΟ ΥΓΕΙΑΣ</a:t>
            </a:r>
          </a:p>
        </p:txBody>
      </p:sp>
      <p:graphicFrame>
        <p:nvGraphicFramePr>
          <p:cNvPr id="13" name="Table 12">
            <a:extLst>
              <a:ext uri="{FF2B5EF4-FFF2-40B4-BE49-F238E27FC236}">
                <a16:creationId xmlns:a16="http://schemas.microsoft.com/office/drawing/2014/main" id="{DC931AA3-DDCE-165D-94F8-688C24BB3FB0}"/>
              </a:ext>
            </a:extLst>
          </p:cNvPr>
          <p:cNvGraphicFramePr>
            <a:graphicFrameLocks noGrp="1"/>
          </p:cNvGraphicFramePr>
          <p:nvPr>
            <p:extLst>
              <p:ext uri="{D42A27DB-BD31-4B8C-83A1-F6EECF244321}">
                <p14:modId xmlns:p14="http://schemas.microsoft.com/office/powerpoint/2010/main" val="594444632"/>
              </p:ext>
            </p:extLst>
          </p:nvPr>
        </p:nvGraphicFramePr>
        <p:xfrm>
          <a:off x="1469585" y="1886650"/>
          <a:ext cx="7072606" cy="632615"/>
        </p:xfrm>
        <a:graphic>
          <a:graphicData uri="http://schemas.openxmlformats.org/drawingml/2006/table">
            <a:tbl>
              <a:tblPr firstRow="1" bandRow="1">
                <a:tableStyleId>{5940675A-B579-460E-94D1-54222C63F5DA}</a:tableStyleId>
              </a:tblPr>
              <a:tblGrid>
                <a:gridCol w="7072606">
                  <a:extLst>
                    <a:ext uri="{9D8B030D-6E8A-4147-A177-3AD203B41FA5}">
                      <a16:colId xmlns:a16="http://schemas.microsoft.com/office/drawing/2014/main" val="220355225"/>
                    </a:ext>
                  </a:extLst>
                </a:gridCol>
              </a:tblGrid>
              <a:tr h="632615">
                <a:tc>
                  <a:txBody>
                    <a:bodyPr/>
                    <a:lstStyle/>
                    <a:p>
                      <a:r>
                        <a:rPr lang="el-GR" sz="3000" b="1" i="1" dirty="0">
                          <a:solidFill>
                            <a:srgbClr val="0A7F93"/>
                          </a:solidFill>
                          <a:latin typeface="Arial" panose="020B0604020202020204" pitchFamily="34" charset="0"/>
                          <a:cs typeface="Arial" panose="020B0604020202020204" pitchFamily="34" charset="0"/>
                        </a:rPr>
                        <a:t>ΚΑΤΑΝΟΜΗ ΔΑΠΑΝΩΝ</a:t>
                      </a:r>
                      <a:endParaRPr lang="en-CY" sz="3000" b="1" i="1" dirty="0">
                        <a:solidFill>
                          <a:srgbClr val="0A7F93"/>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10662213"/>
                  </a:ext>
                </a:extLst>
              </a:tr>
            </a:tbl>
          </a:graphicData>
        </a:graphic>
      </p:graphicFrame>
    </p:spTree>
    <p:extLst>
      <p:ext uri="{BB962C8B-B14F-4D97-AF65-F5344CB8AC3E}">
        <p14:creationId xmlns:p14="http://schemas.microsoft.com/office/powerpoint/2010/main" val="20989338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A55747B-186D-0356-E6D9-5C86D52A3AC7}"/>
              </a:ext>
            </a:extLst>
          </p:cNvPr>
          <p:cNvGraphicFramePr>
            <a:graphicFrameLocks noGrp="1"/>
          </p:cNvGraphicFramePr>
          <p:nvPr>
            <p:extLst>
              <p:ext uri="{D42A27DB-BD31-4B8C-83A1-F6EECF244321}">
                <p14:modId xmlns:p14="http://schemas.microsoft.com/office/powerpoint/2010/main" val="3728099090"/>
              </p:ext>
            </p:extLst>
          </p:nvPr>
        </p:nvGraphicFramePr>
        <p:xfrm>
          <a:off x="155943" y="1544897"/>
          <a:ext cx="23469600" cy="9946001"/>
        </p:xfrm>
        <a:graphic>
          <a:graphicData uri="http://schemas.openxmlformats.org/drawingml/2006/table">
            <a:tbl>
              <a:tblPr/>
              <a:tblGrid>
                <a:gridCol w="15781044">
                  <a:extLst>
                    <a:ext uri="{9D8B030D-6E8A-4147-A177-3AD203B41FA5}">
                      <a16:colId xmlns:a16="http://schemas.microsoft.com/office/drawing/2014/main" val="390996350"/>
                    </a:ext>
                  </a:extLst>
                </a:gridCol>
                <a:gridCol w="2637460">
                  <a:extLst>
                    <a:ext uri="{9D8B030D-6E8A-4147-A177-3AD203B41FA5}">
                      <a16:colId xmlns:a16="http://schemas.microsoft.com/office/drawing/2014/main" val="3128582570"/>
                    </a:ext>
                  </a:extLst>
                </a:gridCol>
                <a:gridCol w="2509403">
                  <a:extLst>
                    <a:ext uri="{9D8B030D-6E8A-4147-A177-3AD203B41FA5}">
                      <a16:colId xmlns:a16="http://schemas.microsoft.com/office/drawing/2014/main" val="85253380"/>
                    </a:ext>
                  </a:extLst>
                </a:gridCol>
                <a:gridCol w="2541693">
                  <a:extLst>
                    <a:ext uri="{9D8B030D-6E8A-4147-A177-3AD203B41FA5}">
                      <a16:colId xmlns:a16="http://schemas.microsoft.com/office/drawing/2014/main" val="951151638"/>
                    </a:ext>
                  </a:extLst>
                </a:gridCol>
              </a:tblGrid>
              <a:tr h="935766">
                <a:tc>
                  <a:txBody>
                    <a:bodyPr/>
                    <a:lstStyle/>
                    <a:p>
                      <a:pPr marL="0" marR="0" lvl="0" indent="0" algn="l" defTabSz="825500" eaLnBrk="1" fontAlgn="t" latinLnBrk="0" hangingPunct="1">
                        <a:lnSpc>
                          <a:spcPct val="100000"/>
                        </a:lnSpc>
                        <a:spcBef>
                          <a:spcPts val="0"/>
                        </a:spcBef>
                        <a:spcAft>
                          <a:spcPts val="0"/>
                        </a:spcAft>
                        <a:buClrTx/>
                        <a:buSzTx/>
                        <a:buFontTx/>
                        <a:buNone/>
                        <a:tabLst/>
                        <a:defRPr/>
                      </a:pPr>
                      <a:r>
                        <a:rPr lang="en-US" sz="3000" b="1" i="1" u="none" strike="noStrike" dirty="0">
                          <a:solidFill>
                            <a:srgbClr val="0A7F93"/>
                          </a:solidFill>
                          <a:effectLst/>
                          <a:latin typeface="Arial" panose="020B0604020202020204" pitchFamily="34" charset="0"/>
                        </a:rPr>
                        <a:t>     </a:t>
                      </a:r>
                    </a:p>
                    <a:p>
                      <a:pPr marL="0" marR="0" lvl="0" indent="0" algn="l" defTabSz="825500" eaLnBrk="1" fontAlgn="t" latinLnBrk="0" hangingPunct="1">
                        <a:lnSpc>
                          <a:spcPct val="100000"/>
                        </a:lnSpc>
                        <a:spcBef>
                          <a:spcPts val="0"/>
                        </a:spcBef>
                        <a:spcAft>
                          <a:spcPts val="0"/>
                        </a:spcAft>
                        <a:buClrTx/>
                        <a:buSzTx/>
                        <a:buFontTx/>
                        <a:buNone/>
                        <a:tabLst/>
                        <a:defRPr/>
                      </a:pPr>
                      <a:r>
                        <a:rPr lang="en-US" sz="3000" b="1" i="1" u="none" strike="noStrike" dirty="0">
                          <a:solidFill>
                            <a:srgbClr val="0A7F93"/>
                          </a:solidFill>
                          <a:effectLst/>
                          <a:latin typeface="Arial" panose="020B0604020202020204" pitchFamily="34" charset="0"/>
                        </a:rPr>
                        <a:t>       </a:t>
                      </a:r>
                      <a:r>
                        <a:rPr lang="el-GR" sz="3500" b="1" i="1" u="none" strike="noStrike" dirty="0">
                          <a:solidFill>
                            <a:srgbClr val="0A7F93"/>
                          </a:solidFill>
                          <a:effectLst/>
                          <a:latin typeface="Arial" panose="020B0604020202020204" pitchFamily="34" charset="0"/>
                        </a:rPr>
                        <a:t>Περιγραφή</a:t>
                      </a:r>
                    </a:p>
                    <a:p>
                      <a:pPr algn="l" fontAlgn="t"/>
                      <a:endParaRPr lang="en-US" sz="3000" b="0" i="1" u="none" strike="noStrike" dirty="0">
                        <a:solidFill>
                          <a:srgbClr val="0A7F93"/>
                        </a:solidFill>
                        <a:effectLst/>
                        <a:latin typeface="Arial" panose="020B060402020202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825500" eaLnBrk="1" fontAlgn="t" latinLnBrk="0" hangingPunct="1">
                        <a:lnSpc>
                          <a:spcPct val="100000"/>
                        </a:lnSpc>
                        <a:spcBef>
                          <a:spcPts val="0"/>
                        </a:spcBef>
                        <a:spcAft>
                          <a:spcPts val="0"/>
                        </a:spcAft>
                        <a:buClrTx/>
                        <a:buSzTx/>
                        <a:buFontTx/>
                        <a:buNone/>
                        <a:tabLst/>
                        <a:defRPr/>
                      </a:pPr>
                      <a:endParaRPr lang="en-US" sz="3000" b="1" i="1" u="none" strike="noStrike" dirty="0">
                        <a:solidFill>
                          <a:srgbClr val="0A7F93"/>
                        </a:solidFill>
                        <a:effectLst/>
                        <a:latin typeface="Arial" panose="020B0604020202020204" pitchFamily="34" charset="0"/>
                      </a:endParaRPr>
                    </a:p>
                    <a:p>
                      <a:pPr marL="0" marR="0" lvl="0" indent="0" algn="ctr" defTabSz="825500" eaLnBrk="1" fontAlgn="t" latinLnBrk="0" hangingPunct="1">
                        <a:lnSpc>
                          <a:spcPct val="100000"/>
                        </a:lnSpc>
                        <a:spcBef>
                          <a:spcPts val="0"/>
                        </a:spcBef>
                        <a:spcAft>
                          <a:spcPts val="0"/>
                        </a:spcAft>
                        <a:buClrTx/>
                        <a:buSzTx/>
                        <a:buFontTx/>
                        <a:buNone/>
                        <a:tabLst/>
                        <a:defRPr/>
                      </a:pPr>
                      <a:r>
                        <a:rPr lang="el-GR" sz="3000" b="1" i="1" u="none" strike="noStrike" dirty="0">
                          <a:solidFill>
                            <a:srgbClr val="0A7F93"/>
                          </a:solidFill>
                          <a:effectLst/>
                          <a:latin typeface="Arial" panose="020B0604020202020204" pitchFamily="34" charset="0"/>
                        </a:rPr>
                        <a:t>Π/Υ 2024 </a:t>
                      </a:r>
                    </a:p>
                    <a:p>
                      <a:pPr algn="ctr" fontAlgn="t"/>
                      <a:endParaRPr lang="en-CY" sz="3000" b="0" i="1" u="none" strike="noStrike" dirty="0">
                        <a:solidFill>
                          <a:srgbClr val="0A7F93"/>
                        </a:solidFill>
                        <a:effectLst/>
                        <a:latin typeface="Arial" panose="020B060402020202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825500" eaLnBrk="1" fontAlgn="t" latinLnBrk="0" hangingPunct="1">
                        <a:lnSpc>
                          <a:spcPct val="100000"/>
                        </a:lnSpc>
                        <a:spcBef>
                          <a:spcPts val="0"/>
                        </a:spcBef>
                        <a:spcAft>
                          <a:spcPts val="0"/>
                        </a:spcAft>
                        <a:buClrTx/>
                        <a:buSzTx/>
                        <a:buFontTx/>
                        <a:buNone/>
                        <a:tabLst/>
                        <a:defRPr/>
                      </a:pPr>
                      <a:endParaRPr lang="en-US" sz="3000" b="1" i="1" u="none" strike="noStrike" dirty="0">
                        <a:solidFill>
                          <a:srgbClr val="0A7F93"/>
                        </a:solidFill>
                        <a:effectLst/>
                        <a:latin typeface="Arial" panose="020B0604020202020204" pitchFamily="34" charset="0"/>
                      </a:endParaRPr>
                    </a:p>
                    <a:p>
                      <a:pPr marL="0" marR="0" lvl="0" indent="0" algn="ctr" defTabSz="825500" eaLnBrk="1" fontAlgn="t" latinLnBrk="0" hangingPunct="1">
                        <a:lnSpc>
                          <a:spcPct val="100000"/>
                        </a:lnSpc>
                        <a:spcBef>
                          <a:spcPts val="0"/>
                        </a:spcBef>
                        <a:spcAft>
                          <a:spcPts val="0"/>
                        </a:spcAft>
                        <a:buClrTx/>
                        <a:buSzTx/>
                        <a:buFontTx/>
                        <a:buNone/>
                        <a:tabLst/>
                        <a:defRPr/>
                      </a:pPr>
                      <a:r>
                        <a:rPr lang="el-GR" sz="3000" b="1" i="1" u="none" strike="noStrike" dirty="0">
                          <a:solidFill>
                            <a:srgbClr val="0A7F93"/>
                          </a:solidFill>
                          <a:effectLst/>
                          <a:latin typeface="Arial" panose="020B0604020202020204" pitchFamily="34" charset="0"/>
                        </a:rPr>
                        <a:t>ΣΥΝΟΛΙΚΟΣ Π/Υ</a:t>
                      </a:r>
                    </a:p>
                    <a:p>
                      <a:pPr algn="ctr" fontAlgn="t"/>
                      <a:endParaRPr lang="en-CY" sz="3000" b="0" i="1" u="none" strike="noStrike" dirty="0">
                        <a:solidFill>
                          <a:srgbClr val="0A7F93"/>
                        </a:solidFill>
                        <a:effectLst/>
                        <a:latin typeface="Arial" panose="020B060402020202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el-GR" sz="2700" b="1" i="1" u="none" strike="noStrike" dirty="0">
                        <a:solidFill>
                          <a:srgbClr val="0A7F93"/>
                        </a:solidFill>
                        <a:effectLst/>
                        <a:latin typeface="Arial" panose="020B0604020202020204" pitchFamily="34" charset="0"/>
                      </a:endParaRPr>
                    </a:p>
                    <a:p>
                      <a:pPr algn="ctr" fontAlgn="t"/>
                      <a:endParaRPr lang="el-GR" sz="500" b="1" i="1" u="none" strike="noStrike" dirty="0">
                        <a:solidFill>
                          <a:srgbClr val="0A7F93"/>
                        </a:solidFill>
                        <a:effectLst/>
                        <a:latin typeface="Arial" panose="020B0604020202020204" pitchFamily="34" charset="0"/>
                      </a:endParaRPr>
                    </a:p>
                    <a:p>
                      <a:pPr algn="ctr" fontAlgn="t"/>
                      <a:r>
                        <a:rPr lang="el-GR" sz="2500" b="1" i="1" u="none" strike="noStrike" dirty="0">
                          <a:solidFill>
                            <a:srgbClr val="0A7F93"/>
                          </a:solidFill>
                          <a:effectLst/>
                          <a:latin typeface="Arial" panose="020B0604020202020204" pitchFamily="34" charset="0"/>
                        </a:rPr>
                        <a:t>ΟΛΟΚΛΗΡΩΣΗ</a:t>
                      </a:r>
                      <a:endParaRPr lang="en-CY" sz="2500" b="1" i="1" u="none" strike="noStrike" dirty="0">
                        <a:solidFill>
                          <a:srgbClr val="0A7F93"/>
                        </a:solidFill>
                        <a:effectLst/>
                        <a:latin typeface="Arial" panose="020B060402020202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7238989"/>
                  </a:ext>
                </a:extLst>
              </a:tr>
              <a:tr h="904069">
                <a:tc>
                  <a:txBody>
                    <a:bodyPr/>
                    <a:lstStyle/>
                    <a:p>
                      <a:pPr algn="l" fontAlgn="t"/>
                      <a:r>
                        <a:rPr lang="el-GR" sz="2500" b="0" i="0" u="none" strike="noStrike" noProof="0" dirty="0">
                          <a:effectLst/>
                          <a:latin typeface="Arial" panose="020B0604020202020204" pitchFamily="34" charset="0"/>
                        </a:rPr>
                        <a:t>Αγορά Υπηρεσιών για </a:t>
                      </a:r>
                      <a:r>
                        <a:rPr lang="el-GR" sz="2500" b="0" i="0" u="none" strike="noStrike" dirty="0">
                          <a:effectLst/>
                          <a:latin typeface="Arial" panose="020B0604020202020204" pitchFamily="34" charset="0"/>
                        </a:rPr>
                        <a:t>δημιουργία Κέντρου Κλινικής Τεκμηρίωσης και Ποιοτικής Αναβάθμισης</a:t>
                      </a:r>
                      <a:endParaRPr lang="en-US" sz="2500" b="0" i="0" u="none" strike="noStrike" dirty="0">
                        <a:effectLst/>
                        <a:latin typeface="Arial" panose="020B060402020202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CY" sz="2500" b="0" i="0" u="none" strike="noStrike">
                          <a:effectLst/>
                          <a:latin typeface="Arial" panose="020B0604020202020204" pitchFamily="34" charset="0"/>
                        </a:rPr>
                        <a:t>805,711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CY" sz="2500" b="0" i="0" u="none" strike="noStrike" dirty="0">
                          <a:effectLst/>
                          <a:latin typeface="Arial" panose="020B0604020202020204" pitchFamily="34" charset="0"/>
                        </a:rPr>
                        <a:t>3,000,000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l-GR" sz="2500" b="0" i="0" u="none" strike="noStrike" dirty="0">
                          <a:effectLst/>
                          <a:latin typeface="Arial" panose="020B0604020202020204" pitchFamily="34" charset="0"/>
                        </a:rPr>
                        <a:t>06/2026</a:t>
                      </a:r>
                      <a:endParaRPr lang="en-CY" sz="2500" b="0" i="0" u="none" strike="noStrike" dirty="0">
                        <a:effectLst/>
                        <a:latin typeface="Arial" panose="020B060402020202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377000"/>
                  </a:ext>
                </a:extLst>
              </a:tr>
              <a:tr h="1226390">
                <a:tc>
                  <a:txBody>
                    <a:bodyPr/>
                    <a:lstStyle/>
                    <a:p>
                      <a:pPr algn="l" fontAlgn="t"/>
                      <a:r>
                        <a:rPr lang="el-GR" sz="2500" b="0" i="0" u="none" strike="noStrike" dirty="0">
                          <a:effectLst/>
                          <a:latin typeface="Arial" panose="020B0604020202020204" pitchFamily="34" charset="0"/>
                        </a:rPr>
                        <a:t>Αγορά Υπηρεσιών για καινοτόμο σύστημα τεχνολογιών πληροφορίας και επικοινωνίας δημόσιας υγείας </a:t>
                      </a:r>
                      <a:r>
                        <a:rPr lang="en-US" sz="2500" b="0" i="0" u="none" strike="noStrike" dirty="0">
                          <a:effectLst/>
                          <a:latin typeface="Arial" panose="020B0604020202020204" pitchFamily="34" charset="0"/>
                        </a:rPr>
                        <a:t>(CIPHIS).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el-GR" sz="2500" b="0" i="0" u="none" strike="noStrike" dirty="0">
                        <a:effectLst/>
                        <a:latin typeface="Arial" panose="020B0604020202020204" pitchFamily="34" charset="0"/>
                      </a:endParaRPr>
                    </a:p>
                    <a:p>
                      <a:pPr algn="ctr" fontAlgn="t"/>
                      <a:r>
                        <a:rPr lang="en-CY" sz="2500" b="0" i="0" u="none" strike="noStrike" dirty="0">
                          <a:effectLst/>
                          <a:latin typeface="Arial" panose="020B0604020202020204" pitchFamily="34" charset="0"/>
                        </a:rPr>
                        <a:t>1,400,000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el-GR" sz="2500" b="0" i="0" u="none" strike="noStrike" dirty="0">
                        <a:effectLst/>
                        <a:latin typeface="Arial" panose="020B0604020202020204" pitchFamily="34" charset="0"/>
                      </a:endParaRPr>
                    </a:p>
                    <a:p>
                      <a:pPr algn="ctr" fontAlgn="t"/>
                      <a:r>
                        <a:rPr lang="en-CY" sz="2500" b="0" i="0" u="none" strike="noStrike" dirty="0">
                          <a:effectLst/>
                          <a:latin typeface="Arial" panose="020B0604020202020204" pitchFamily="34" charset="0"/>
                        </a:rPr>
                        <a:t>5,700,000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el-GR" sz="2500" b="0" i="0" u="none" strike="noStrike" dirty="0">
                        <a:effectLst/>
                        <a:latin typeface="Arial" panose="020B0604020202020204" pitchFamily="34" charset="0"/>
                      </a:endParaRPr>
                    </a:p>
                    <a:p>
                      <a:pPr algn="ctr" fontAlgn="t"/>
                      <a:r>
                        <a:rPr lang="el-GR" sz="2500" b="0" i="0" u="none" strike="noStrike" dirty="0">
                          <a:effectLst/>
                          <a:latin typeface="Arial" panose="020B0604020202020204" pitchFamily="34" charset="0"/>
                        </a:rPr>
                        <a:t>12/2025</a:t>
                      </a:r>
                      <a:endParaRPr lang="en-CY" sz="2500" b="0" i="0" u="none" strike="noStrike" dirty="0">
                        <a:effectLst/>
                        <a:latin typeface="Arial" panose="020B060402020202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4841515"/>
                  </a:ext>
                </a:extLst>
              </a:tr>
              <a:tr h="1126990">
                <a:tc>
                  <a:txBody>
                    <a:bodyPr/>
                    <a:lstStyle/>
                    <a:p>
                      <a:pPr algn="l" fontAlgn="t"/>
                      <a:r>
                        <a:rPr lang="el-GR" sz="2500" b="0" i="0" u="none" strike="noStrike" dirty="0">
                          <a:effectLst/>
                          <a:latin typeface="Arial" panose="020B0604020202020204" pitchFamily="34" charset="0"/>
                        </a:rPr>
                        <a:t>Σχέδιο Επιδότησης των Ιδιωτικών Νοσηλευτηρίων για αγορά/ αντικατάσταση ιατρικού εξοπλισμού</a:t>
                      </a:r>
                      <a:br>
                        <a:rPr lang="el-GR" sz="2500" b="0" i="0" u="none" strike="noStrike" dirty="0">
                          <a:effectLst/>
                          <a:latin typeface="Arial" panose="020B0604020202020204" pitchFamily="34" charset="0"/>
                        </a:rPr>
                      </a:br>
                      <a:r>
                        <a:rPr lang="el-GR" sz="2500" b="0" i="0" u="none" strike="noStrike" dirty="0">
                          <a:effectLst/>
                          <a:latin typeface="Arial" panose="020B0604020202020204" pitchFamily="34" charset="0"/>
                        </a:rPr>
                        <a:t> </a:t>
                      </a:r>
                      <a:endParaRPr lang="en-US" sz="2500" b="0" i="0" u="none" strike="noStrike" dirty="0">
                        <a:effectLst/>
                        <a:latin typeface="Arial" panose="020B060402020202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el-GR" sz="2500" b="0" i="0" u="none" strike="noStrike" dirty="0">
                        <a:effectLst/>
                        <a:latin typeface="Arial" panose="020B0604020202020204" pitchFamily="34" charset="0"/>
                      </a:endParaRPr>
                    </a:p>
                    <a:p>
                      <a:pPr algn="ctr" fontAlgn="t"/>
                      <a:r>
                        <a:rPr lang="en-CY" sz="2500" b="0" i="0" u="none" strike="noStrike" dirty="0">
                          <a:effectLst/>
                          <a:latin typeface="Arial" panose="020B0604020202020204" pitchFamily="34" charset="0"/>
                        </a:rPr>
                        <a:t>3,570,000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el-GR" sz="2500" b="0" i="0" u="none" strike="noStrike" dirty="0">
                        <a:effectLst/>
                        <a:latin typeface="Arial" panose="020B0604020202020204" pitchFamily="34" charset="0"/>
                      </a:endParaRPr>
                    </a:p>
                    <a:p>
                      <a:pPr algn="ctr" fontAlgn="t"/>
                      <a:r>
                        <a:rPr lang="en-CY" sz="2500" b="0" i="0" u="none" strike="noStrike" dirty="0">
                          <a:effectLst/>
                          <a:latin typeface="Arial" panose="020B0604020202020204" pitchFamily="34" charset="0"/>
                        </a:rPr>
                        <a:t>5,000,000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el-GR" sz="2500" b="0" i="0" u="none" strike="noStrike" dirty="0">
                        <a:effectLst/>
                        <a:latin typeface="Arial" panose="020B0604020202020204" pitchFamily="34" charset="0"/>
                      </a:endParaRPr>
                    </a:p>
                    <a:p>
                      <a:pPr algn="ctr" fontAlgn="t"/>
                      <a:r>
                        <a:rPr lang="el-GR" sz="2500" b="0" i="0" u="none" strike="noStrike" dirty="0">
                          <a:effectLst/>
                          <a:latin typeface="Arial" panose="020B0604020202020204" pitchFamily="34" charset="0"/>
                        </a:rPr>
                        <a:t>31/12/2025</a:t>
                      </a:r>
                      <a:endParaRPr lang="en-CY" sz="2500" b="0" i="0" u="none" strike="noStrike" dirty="0">
                        <a:effectLst/>
                        <a:latin typeface="Arial" panose="020B060402020202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0951981"/>
                  </a:ext>
                </a:extLst>
              </a:tr>
              <a:tr h="1251158">
                <a:tc>
                  <a:txBody>
                    <a:bodyPr/>
                    <a:lstStyle/>
                    <a:p>
                      <a:pPr algn="l" fontAlgn="t"/>
                      <a:endParaRPr lang="el-GR" sz="2500" b="0" i="0" u="none" strike="noStrike" dirty="0">
                        <a:effectLst/>
                        <a:latin typeface="Arial" panose="020B0604020202020204" pitchFamily="34" charset="0"/>
                      </a:endParaRPr>
                    </a:p>
                    <a:p>
                      <a:pPr algn="l" fontAlgn="t"/>
                      <a:r>
                        <a:rPr lang="el-GR" sz="2500" b="0" i="0" u="none" strike="noStrike" dirty="0">
                          <a:effectLst/>
                          <a:latin typeface="Arial" panose="020B0604020202020204" pitchFamily="34" charset="0"/>
                        </a:rPr>
                        <a:t>Σχέδιο Παροχής Χορηγιών σε Ιδιωτικά Νοσηλευτήρια με σκοπό τη διαπίστευση τους (</a:t>
                      </a:r>
                      <a:r>
                        <a:rPr lang="en-US" sz="2500" b="0" i="0" u="none" strike="noStrike" noProof="0" dirty="0">
                          <a:effectLst/>
                          <a:latin typeface="Arial" panose="020B0604020202020204" pitchFamily="34" charset="0"/>
                        </a:rPr>
                        <a:t>accreditation</a:t>
                      </a:r>
                      <a:r>
                        <a:rPr lang="el-GR" sz="2500" b="0" i="0" u="none" strike="noStrike" dirty="0">
                          <a:effectLst/>
                          <a:latin typeface="Arial" panose="020B0604020202020204" pitchFamily="34" charset="0"/>
                        </a:rPr>
                        <a:t>)</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el-GR" sz="2500" b="0" i="0" u="none" strike="noStrike" dirty="0">
                        <a:effectLst/>
                        <a:latin typeface="Arial" panose="020B0604020202020204" pitchFamily="34" charset="0"/>
                      </a:endParaRPr>
                    </a:p>
                    <a:p>
                      <a:pPr algn="ctr" fontAlgn="t"/>
                      <a:r>
                        <a:rPr lang="en-CY" sz="2500" b="0" i="0" u="none" strike="noStrike" dirty="0">
                          <a:effectLst/>
                          <a:latin typeface="Arial" panose="020B0604020202020204" pitchFamily="34" charset="0"/>
                        </a:rPr>
                        <a:t>714,000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el-GR" sz="2500" b="0" i="0" u="none" strike="noStrike" dirty="0">
                        <a:effectLst/>
                        <a:latin typeface="Arial" panose="020B0604020202020204" pitchFamily="34" charset="0"/>
                      </a:endParaRPr>
                    </a:p>
                    <a:p>
                      <a:pPr algn="ctr" fontAlgn="t"/>
                      <a:r>
                        <a:rPr lang="en-CY" sz="2500" b="0" i="0" u="none" strike="noStrike" dirty="0">
                          <a:effectLst/>
                          <a:latin typeface="Arial" panose="020B0604020202020204" pitchFamily="34" charset="0"/>
                        </a:rPr>
                        <a:t>2,500,000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el-GR" sz="2500" b="0" i="0" u="none" strike="noStrike" dirty="0">
                        <a:effectLst/>
                        <a:latin typeface="Arial" panose="020B0604020202020204" pitchFamily="34" charset="0"/>
                      </a:endParaRPr>
                    </a:p>
                    <a:p>
                      <a:pPr algn="ctr" fontAlgn="t"/>
                      <a:r>
                        <a:rPr lang="el-GR" sz="2500" b="0" i="0" u="none" strike="noStrike" dirty="0">
                          <a:effectLst/>
                          <a:latin typeface="Arial" panose="020B0604020202020204" pitchFamily="34" charset="0"/>
                        </a:rPr>
                        <a:t>31/12/2025</a:t>
                      </a:r>
                      <a:endParaRPr lang="en-CY" sz="2500" b="0" i="0" u="none" strike="noStrike" dirty="0">
                        <a:effectLst/>
                        <a:latin typeface="Arial" panose="020B060402020202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8992981"/>
                  </a:ext>
                </a:extLst>
              </a:tr>
              <a:tr h="1188192">
                <a:tc>
                  <a:txBody>
                    <a:bodyPr/>
                    <a:lstStyle/>
                    <a:p>
                      <a:pPr algn="l" fontAlgn="t"/>
                      <a:endParaRPr lang="en-US" sz="2500" b="0" i="0" u="none" strike="noStrike" noProof="0" dirty="0">
                        <a:effectLst/>
                        <a:latin typeface="Arial" panose="020B0604020202020204" pitchFamily="34" charset="0"/>
                      </a:endParaRPr>
                    </a:p>
                    <a:p>
                      <a:pPr algn="l" fontAlgn="t"/>
                      <a:r>
                        <a:rPr lang="el-GR" sz="2500" b="0" i="0" u="none" strike="noStrike" noProof="0" dirty="0">
                          <a:effectLst/>
                          <a:latin typeface="Arial" panose="020B0604020202020204" pitchFamily="34" charset="0"/>
                        </a:rPr>
                        <a:t>Ανέγερση κτιρίου για στέγαση  Κέντρου Αίματος </a:t>
                      </a:r>
                      <a:br>
                        <a:rPr lang="en-US" sz="2500" b="0" i="0" u="none" strike="noStrike" dirty="0">
                          <a:effectLst/>
                          <a:latin typeface="Arial" panose="020B0604020202020204" pitchFamily="34" charset="0"/>
                        </a:rPr>
                      </a:br>
                      <a:endParaRPr lang="en-US" sz="2500" b="0" i="0" u="none" strike="noStrike" dirty="0">
                        <a:effectLst/>
                        <a:latin typeface="Arial" panose="020B060402020202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en-US" sz="2500" b="0" i="0" u="none" strike="noStrike" dirty="0">
                        <a:effectLst/>
                        <a:latin typeface="Arial" panose="020B0604020202020204" pitchFamily="34" charset="0"/>
                      </a:endParaRPr>
                    </a:p>
                    <a:p>
                      <a:pPr algn="ctr" fontAlgn="t"/>
                      <a:r>
                        <a:rPr lang="el-GR" sz="2500" b="0" i="0" u="none" strike="noStrike" dirty="0">
                          <a:effectLst/>
                          <a:latin typeface="Arial" panose="020B0604020202020204" pitchFamily="34" charset="0"/>
                        </a:rPr>
                        <a:t>2,600,</a:t>
                      </a:r>
                      <a:r>
                        <a:rPr lang="en-CY" sz="2500" b="0" i="0" u="none" strike="noStrike" dirty="0">
                          <a:effectLst/>
                          <a:latin typeface="Arial" panose="020B0604020202020204" pitchFamily="34" charset="0"/>
                        </a:rPr>
                        <a:t>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en-US" sz="2500" b="0" i="0" u="none" strike="noStrike" dirty="0">
                        <a:effectLst/>
                        <a:latin typeface="Arial" panose="020B0604020202020204" pitchFamily="34" charset="0"/>
                      </a:endParaRPr>
                    </a:p>
                    <a:p>
                      <a:pPr algn="ctr" fontAlgn="t"/>
                      <a:r>
                        <a:rPr lang="en-CY" sz="2500" b="0" i="0" u="none" strike="noStrike" dirty="0">
                          <a:effectLst/>
                          <a:latin typeface="Arial" panose="020B0604020202020204" pitchFamily="34" charset="0"/>
                        </a:rPr>
                        <a:t>4,320,000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el-GR" sz="2500" b="0" i="0" u="none" strike="noStrike" dirty="0">
                        <a:effectLst/>
                        <a:latin typeface="Arial" panose="020B0604020202020204" pitchFamily="34" charset="0"/>
                      </a:endParaRPr>
                    </a:p>
                    <a:p>
                      <a:pPr algn="ctr" fontAlgn="t"/>
                      <a:r>
                        <a:rPr lang="el-GR" sz="2500" b="0" i="0" u="none" strike="noStrike" dirty="0">
                          <a:effectLst/>
                          <a:latin typeface="Arial" panose="020B0604020202020204" pitchFamily="34" charset="0"/>
                        </a:rPr>
                        <a:t>06/2025</a:t>
                      </a:r>
                      <a:endParaRPr lang="en-CY" sz="2500" b="0" i="0" u="none" strike="noStrike" dirty="0">
                        <a:effectLst/>
                        <a:latin typeface="Arial" panose="020B060402020202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5646284"/>
                  </a:ext>
                </a:extLst>
              </a:tr>
              <a:tr h="1188192">
                <a:tc>
                  <a:txBody>
                    <a:bodyPr/>
                    <a:lstStyle/>
                    <a:p>
                      <a:pPr algn="l" fontAlgn="t"/>
                      <a:r>
                        <a:rPr lang="en-US" sz="2500" b="0" i="0" u="none" strike="noStrike" dirty="0">
                          <a:effectLst/>
                          <a:latin typeface="Arial" panose="020B0604020202020204" pitchFamily="34" charset="0"/>
                        </a:rPr>
                        <a:t> </a:t>
                      </a:r>
                    </a:p>
                    <a:p>
                      <a:pPr algn="l" fontAlgn="t"/>
                      <a:r>
                        <a:rPr lang="el-GR" sz="2500" b="0" i="0" u="none" strike="noStrike" dirty="0">
                          <a:effectLst/>
                          <a:latin typeface="Arial" panose="020B0604020202020204" pitchFamily="34" charset="0"/>
                        </a:rPr>
                        <a:t>Σχεδιασμός Ηλεκτρονικής Πλατφόρμας για την επιτήρηση της νοσοκομειακής κατανάλωσης αντιβιοτικών και νοσοκομειακών λοιμώξεων </a:t>
                      </a:r>
                      <a:r>
                        <a:rPr lang="en-US" sz="2500" b="0" i="0" u="none" strike="noStrike" dirty="0">
                          <a:effectLst/>
                          <a:latin typeface="Arial" panose="020B0604020202020204" pitchFamily="34" charset="0"/>
                        </a:rPr>
                        <a:t>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en-US" sz="2500" b="0" i="0" u="none" strike="noStrike" dirty="0">
                        <a:effectLst/>
                        <a:latin typeface="Arial" panose="020B0604020202020204" pitchFamily="34" charset="0"/>
                      </a:endParaRPr>
                    </a:p>
                    <a:p>
                      <a:pPr algn="ctr" fontAlgn="t"/>
                      <a:r>
                        <a:rPr lang="en-CY" sz="2500" b="0" i="0" u="none" strike="noStrike" dirty="0">
                          <a:effectLst/>
                          <a:latin typeface="Arial" panose="020B0604020202020204" pitchFamily="34" charset="0"/>
                        </a:rPr>
                        <a:t>220,031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en-US" sz="2500" b="0" i="0" u="none" strike="noStrike" dirty="0">
                        <a:effectLst/>
                        <a:latin typeface="Arial" panose="020B0604020202020204" pitchFamily="34" charset="0"/>
                      </a:endParaRPr>
                    </a:p>
                    <a:p>
                      <a:pPr algn="ctr" fontAlgn="t"/>
                      <a:r>
                        <a:rPr lang="en-CY" sz="2500" b="0" i="0" u="none" strike="noStrike" dirty="0">
                          <a:effectLst/>
                          <a:latin typeface="Arial" panose="020B0604020202020204" pitchFamily="34" charset="0"/>
                        </a:rPr>
                        <a:t>400,000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el-GR" sz="2500" b="0" i="0" u="none" strike="noStrike" dirty="0">
                        <a:effectLst/>
                        <a:latin typeface="Arial" panose="020B0604020202020204" pitchFamily="34" charset="0"/>
                      </a:endParaRPr>
                    </a:p>
                    <a:p>
                      <a:pPr algn="ctr" fontAlgn="t"/>
                      <a:r>
                        <a:rPr lang="el-GR" sz="2500" b="0" i="0" u="none" strike="noStrike" dirty="0">
                          <a:effectLst/>
                          <a:latin typeface="Arial" panose="020B0604020202020204" pitchFamily="34" charset="0"/>
                        </a:rPr>
                        <a:t>31/12/2025</a:t>
                      </a:r>
                      <a:endParaRPr lang="en-CY" sz="2500" b="0" i="0" u="none" strike="noStrike" dirty="0">
                        <a:effectLst/>
                        <a:latin typeface="Arial" panose="020B060402020202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0040035"/>
                  </a:ext>
                </a:extLst>
              </a:tr>
              <a:tr h="1222685">
                <a:tc>
                  <a:txBody>
                    <a:bodyPr/>
                    <a:lstStyle/>
                    <a:p>
                      <a:pPr algn="l" fontAlgn="t"/>
                      <a:r>
                        <a:rPr lang="el-GR" sz="2500" b="0" i="0" u="none" strike="noStrike" dirty="0">
                          <a:effectLst/>
                          <a:latin typeface="Arial" panose="020B0604020202020204" pitchFamily="34" charset="0"/>
                        </a:rPr>
                        <a:t>Ενίσχυση των ισοτοπικών βάσεων δεδομένων κυπριακών τοπικών και παραδοσιακών τροφίμων/ποτών με την ανάπτυξη πλατφόρμας </a:t>
                      </a:r>
                      <a:r>
                        <a:rPr lang="en-US" sz="2500" b="0" i="0" u="none" strike="noStrike" dirty="0">
                          <a:effectLst/>
                          <a:latin typeface="Arial" panose="020B0604020202020204" pitchFamily="34" charset="0"/>
                        </a:rPr>
                        <a:t>Blockchain </a:t>
                      </a:r>
                      <a:r>
                        <a:rPr lang="el-GR" sz="2500" b="0" i="0" u="none" strike="noStrike" dirty="0">
                          <a:effectLst/>
                          <a:latin typeface="Arial" panose="020B0604020202020204" pitchFamily="34" charset="0"/>
                        </a:rPr>
                        <a:t>για τη διασφάλιση της ταυτότητάς τους</a:t>
                      </a:r>
                      <a:endParaRPr lang="en-US" sz="2500" b="0" i="0" u="none" strike="noStrike" dirty="0">
                        <a:effectLst/>
                        <a:latin typeface="Arial" panose="020B060402020202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en-US" sz="2500" b="0" i="0" u="none" strike="noStrike" dirty="0">
                        <a:effectLst/>
                        <a:latin typeface="Arial" panose="020B0604020202020204" pitchFamily="34" charset="0"/>
                      </a:endParaRPr>
                    </a:p>
                    <a:p>
                      <a:pPr algn="ctr" fontAlgn="t"/>
                      <a:r>
                        <a:rPr lang="en-CY" sz="2500" b="0" i="0" u="none" strike="noStrike" dirty="0">
                          <a:effectLst/>
                          <a:latin typeface="Arial" panose="020B0604020202020204" pitchFamily="34" charset="0"/>
                        </a:rPr>
                        <a:t>260,000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en-US" sz="2500" b="0" i="0" u="none" strike="noStrike" dirty="0">
                        <a:effectLst/>
                        <a:latin typeface="Arial" panose="020B0604020202020204" pitchFamily="34" charset="0"/>
                      </a:endParaRPr>
                    </a:p>
                    <a:p>
                      <a:pPr algn="ctr" fontAlgn="t"/>
                      <a:r>
                        <a:rPr lang="en-CY" sz="2500" b="0" i="0" u="none" strike="noStrike" dirty="0">
                          <a:effectLst/>
                          <a:latin typeface="Arial" panose="020B0604020202020204" pitchFamily="34" charset="0"/>
                        </a:rPr>
                        <a:t>1,000,000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el-GR" sz="2500" b="0" i="0" u="none" strike="noStrike" dirty="0">
                        <a:effectLst/>
                        <a:latin typeface="Arial" panose="020B0604020202020204" pitchFamily="34" charset="0"/>
                      </a:endParaRPr>
                    </a:p>
                    <a:p>
                      <a:pPr algn="ctr" fontAlgn="t"/>
                      <a:r>
                        <a:rPr lang="el-GR" sz="2500" b="0" i="0" u="none" strike="noStrike" dirty="0">
                          <a:effectLst/>
                          <a:latin typeface="Arial" panose="020B0604020202020204" pitchFamily="34" charset="0"/>
                        </a:rPr>
                        <a:t>04/2026</a:t>
                      </a:r>
                    </a:p>
                    <a:p>
                      <a:pPr algn="ctr" fontAlgn="t"/>
                      <a:endParaRPr lang="en-CY" sz="2500" b="0" i="0" u="none" strike="noStrike" dirty="0">
                        <a:effectLst/>
                        <a:latin typeface="Arial" panose="020B060402020202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6265950"/>
                  </a:ext>
                </a:extLst>
              </a:tr>
            </a:tbl>
          </a:graphicData>
        </a:graphic>
      </p:graphicFrame>
      <p:sp>
        <p:nvSpPr>
          <p:cNvPr id="4" name="TextBox 3">
            <a:extLst>
              <a:ext uri="{FF2B5EF4-FFF2-40B4-BE49-F238E27FC236}">
                <a16:creationId xmlns:a16="http://schemas.microsoft.com/office/drawing/2014/main" id="{E4300C74-7916-7221-6D4E-6882BB9F8D8B}"/>
              </a:ext>
            </a:extLst>
          </p:cNvPr>
          <p:cNvSpPr txBox="1"/>
          <p:nvPr/>
        </p:nvSpPr>
        <p:spPr>
          <a:xfrm>
            <a:off x="1208314" y="580243"/>
            <a:ext cx="14149874"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fontAlgn="t"/>
            <a:r>
              <a:rPr lang="el-GR" sz="4400" b="1" i="1" strike="noStrike" dirty="0">
                <a:solidFill>
                  <a:srgbClr val="0A7F93"/>
                </a:solidFill>
                <a:effectLst/>
                <a:latin typeface="Arial" panose="020B0604020202020204" pitchFamily="34" charset="0"/>
              </a:rPr>
              <a:t>Έργα Σχεδίου Ανάκαμψης και Ανθεκτικότητας</a:t>
            </a:r>
          </a:p>
        </p:txBody>
      </p:sp>
      <p:pic>
        <p:nvPicPr>
          <p:cNvPr id="5" name="Image" descr="Image">
            <a:extLst>
              <a:ext uri="{FF2B5EF4-FFF2-40B4-BE49-F238E27FC236}">
                <a16:creationId xmlns:a16="http://schemas.microsoft.com/office/drawing/2014/main" id="{CFBADFD4-C8E1-758A-03B2-530C6275C144}"/>
              </a:ext>
            </a:extLst>
          </p:cNvPr>
          <p:cNvPicPr>
            <a:picLocks noGrp="1" noRot="1" noChangeAspect="1" noMove="1" noResize="1" noEditPoints="1" noAdjustHandles="1" noChangeArrowheads="1" noChangeShapeType="1" noCrop="1"/>
          </p:cNvPicPr>
          <p:nvPr/>
        </p:nvPicPr>
        <p:blipFill>
          <a:blip r:embed="rId3"/>
          <a:stretch>
            <a:fillRect/>
          </a:stretch>
        </p:blipFill>
        <p:spPr>
          <a:xfrm>
            <a:off x="8936984" y="10354105"/>
            <a:ext cx="15700723" cy="3345352"/>
          </a:xfrm>
          <a:prstGeom prst="rect">
            <a:avLst/>
          </a:prstGeom>
          <a:ln w="12700">
            <a:miter lim="400000"/>
            <a:headEnd/>
            <a:tailEnd/>
          </a:ln>
        </p:spPr>
      </p:pic>
      <p:sp>
        <p:nvSpPr>
          <p:cNvPr id="7" name="TextBox 6">
            <a:extLst>
              <a:ext uri="{FF2B5EF4-FFF2-40B4-BE49-F238E27FC236}">
                <a16:creationId xmlns:a16="http://schemas.microsoft.com/office/drawing/2014/main" id="{C68A575A-7DB7-FE05-EDF6-634C9787E1CC}"/>
              </a:ext>
            </a:extLst>
          </p:cNvPr>
          <p:cNvSpPr txBox="1"/>
          <p:nvPr/>
        </p:nvSpPr>
        <p:spPr>
          <a:xfrm>
            <a:off x="6876661" y="12341262"/>
            <a:ext cx="12335068" cy="5078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sz="2700" b="1" dirty="0">
                <a:solidFill>
                  <a:schemeClr val="bg1"/>
                </a:solidFill>
              </a:rPr>
              <a:t>ΥΠΟΥΡΓΕΙΟ ΥΓΕΙΑΣ</a:t>
            </a:r>
          </a:p>
        </p:txBody>
      </p:sp>
    </p:spTree>
    <p:extLst>
      <p:ext uri="{BB962C8B-B14F-4D97-AF65-F5344CB8AC3E}">
        <p14:creationId xmlns:p14="http://schemas.microsoft.com/office/powerpoint/2010/main" val="90773727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Image" descr="Image"/>
          <p:cNvPicPr>
            <a:picLocks noChangeAspect="1"/>
          </p:cNvPicPr>
          <p:nvPr/>
        </p:nvPicPr>
        <p:blipFill>
          <a:blip r:embed="rId3"/>
          <a:stretch>
            <a:fillRect/>
          </a:stretch>
        </p:blipFill>
        <p:spPr>
          <a:xfrm>
            <a:off x="8936984" y="10354105"/>
            <a:ext cx="15700723" cy="3345352"/>
          </a:xfrm>
          <a:prstGeom prst="rect">
            <a:avLst/>
          </a:prstGeom>
          <a:ln w="12700">
            <a:miter lim="400000"/>
          </a:ln>
        </p:spPr>
      </p:pic>
      <p:sp>
        <p:nvSpPr>
          <p:cNvPr id="244" name="ΚΥΠΡΙΑΚΗ ΔΗΜΟΚΡΑΤΙΑ / ΠΝΕΥΜΑΤΙΚΑ ΔΙΚΑΙΩΜΑΤΑ 2020"/>
          <p:cNvSpPr txBox="1"/>
          <p:nvPr/>
        </p:nvSpPr>
        <p:spPr>
          <a:xfrm>
            <a:off x="1210618" y="12858825"/>
            <a:ext cx="4015061" cy="4815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l">
              <a:defRPr sz="1000" b="0">
                <a:solidFill>
                  <a:srgbClr val="5E5E5E"/>
                </a:solidFill>
                <a:latin typeface="Arial"/>
                <a:ea typeface="Arial"/>
                <a:cs typeface="Arial"/>
                <a:sym typeface="Arial"/>
              </a:defRPr>
            </a:pPr>
            <a:endParaRPr dirty="0"/>
          </a:p>
        </p:txBody>
      </p:sp>
      <p:sp>
        <p:nvSpPr>
          <p:cNvPr id="263" name="ΥΠΟΥΡΓΕΙΟ ΟΙΚΟΝΟΜΙΚΩΝ"/>
          <p:cNvSpPr txBox="1">
            <a:spLocks noGrp="1"/>
          </p:cNvSpPr>
          <p:nvPr>
            <p:ph type="subTitle" sz="quarter" idx="1"/>
          </p:nvPr>
        </p:nvSpPr>
        <p:spPr>
          <a:xfrm>
            <a:off x="11104845" y="12424383"/>
            <a:ext cx="9605670" cy="613971"/>
          </a:xfrm>
          <a:prstGeom prst="rect">
            <a:avLst/>
          </a:prstGeom>
        </p:spPr>
        <p:txBody>
          <a:bodyPr/>
          <a:lstStyle>
            <a:lvl1pPr algn="l">
              <a:defRPr sz="2500" b="1">
                <a:solidFill>
                  <a:srgbClr val="FFFFFF"/>
                </a:solidFill>
                <a:latin typeface="Arial"/>
                <a:ea typeface="Arial"/>
                <a:cs typeface="Arial"/>
                <a:sym typeface="Arial"/>
              </a:defRPr>
            </a:lvl1pPr>
          </a:lstStyle>
          <a:p>
            <a:r>
              <a:rPr dirty="0"/>
              <a:t>ΥΠΟΥΡΓΕΙΟ </a:t>
            </a:r>
            <a:r>
              <a:rPr lang="el-GR" dirty="0"/>
              <a:t>ΥΓΕΙΑΣ</a:t>
            </a:r>
            <a:endParaRPr dirty="0"/>
          </a:p>
        </p:txBody>
      </p:sp>
      <p:pic>
        <p:nvPicPr>
          <p:cNvPr id="13" name="Picture 12" descr="A blue and grey circle with arrow in center&#10;&#10;Description automatically generated">
            <a:extLst>
              <a:ext uri="{FF2B5EF4-FFF2-40B4-BE49-F238E27FC236}">
                <a16:creationId xmlns:a16="http://schemas.microsoft.com/office/drawing/2014/main" id="{F85F54A2-0B75-D064-CAF0-FD45846B19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92627" y="2226772"/>
            <a:ext cx="1895678" cy="1902245"/>
          </a:xfrm>
          <a:prstGeom prst="rect">
            <a:avLst/>
          </a:prstGeom>
        </p:spPr>
      </p:pic>
      <p:sp>
        <p:nvSpPr>
          <p:cNvPr id="31" name="headline goes here goes here">
            <a:extLst>
              <a:ext uri="{FF2B5EF4-FFF2-40B4-BE49-F238E27FC236}">
                <a16:creationId xmlns:a16="http://schemas.microsoft.com/office/drawing/2014/main" id="{68B6EFB1-6142-29A7-A5E6-65D011687921}"/>
              </a:ext>
            </a:extLst>
          </p:cNvPr>
          <p:cNvSpPr txBox="1"/>
          <p:nvPr/>
        </p:nvSpPr>
        <p:spPr>
          <a:xfrm>
            <a:off x="860928" y="562098"/>
            <a:ext cx="9357019" cy="773353"/>
          </a:xfrm>
          <a:prstGeom prst="rect">
            <a:avLst/>
          </a:prstGeom>
          <a:ln w="12700">
            <a:miter lim="400000"/>
          </a:ln>
        </p:spPr>
        <p:txBody>
          <a:bodyPr wrap="square" lIns="50800" tIns="50800" rIns="50800" bIns="50800">
            <a:spAutoFit/>
          </a:bodyPr>
          <a:lstStyle>
            <a:lvl1pPr algn="l">
              <a:lnSpc>
                <a:spcPct val="120000"/>
              </a:lnSpc>
              <a:defRPr sz="4000" cap="all">
                <a:solidFill>
                  <a:srgbClr val="2F7788"/>
                </a:solidFill>
                <a:latin typeface="Arial" panose="020B0604020202020204"/>
                <a:ea typeface="Arial" panose="020B0604020202020204"/>
                <a:cs typeface="Arial" panose="020B0604020202020204"/>
                <a:sym typeface="Arial" panose="020B0604020202020204"/>
              </a:defRPr>
            </a:lvl1pPr>
          </a:lstStyle>
          <a:p>
            <a:r>
              <a:rPr lang="el-GR" b="1" dirty="0">
                <a:latin typeface="Arial" panose="020B0604020202020204" pitchFamily="34" charset="0"/>
                <a:cs typeface="Arial" panose="020B0604020202020204" pitchFamily="34" charset="0"/>
              </a:rPr>
              <a:t> </a:t>
            </a:r>
          </a:p>
        </p:txBody>
      </p:sp>
      <p:sp>
        <p:nvSpPr>
          <p:cNvPr id="32" name="Subtitle here">
            <a:extLst>
              <a:ext uri="{FF2B5EF4-FFF2-40B4-BE49-F238E27FC236}">
                <a16:creationId xmlns:a16="http://schemas.microsoft.com/office/drawing/2014/main" id="{73184F1D-8CC5-49BB-9780-A09DDE3B4EDD}"/>
              </a:ext>
            </a:extLst>
          </p:cNvPr>
          <p:cNvSpPr txBox="1"/>
          <p:nvPr/>
        </p:nvSpPr>
        <p:spPr>
          <a:xfrm>
            <a:off x="860928" y="1348265"/>
            <a:ext cx="9357019" cy="872034"/>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endParaRPr lang="el-GR" dirty="0">
              <a:latin typeface="Arial" panose="020B0604020202020204" pitchFamily="34" charset="0"/>
              <a:cs typeface="Arial" panose="020B0604020202020204" pitchFamily="34" charset="0"/>
            </a:endParaRPr>
          </a:p>
        </p:txBody>
      </p:sp>
      <p:sp>
        <p:nvSpPr>
          <p:cNvPr id="10" name="Subtitle here">
            <a:extLst>
              <a:ext uri="{FF2B5EF4-FFF2-40B4-BE49-F238E27FC236}">
                <a16:creationId xmlns:a16="http://schemas.microsoft.com/office/drawing/2014/main" id="{0643F226-AD6E-7EBB-1663-C1BCFB355AAF}"/>
              </a:ext>
            </a:extLst>
          </p:cNvPr>
          <p:cNvSpPr txBox="1"/>
          <p:nvPr/>
        </p:nvSpPr>
        <p:spPr>
          <a:xfrm>
            <a:off x="2150219" y="4096053"/>
            <a:ext cx="8751277" cy="6024663"/>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gn="just">
              <a:lnSpc>
                <a:spcPct val="120000"/>
              </a:lnSpc>
              <a:buClr>
                <a:srgbClr val="2F7788"/>
              </a:buClr>
              <a:buSzPct val="120000"/>
            </a:pPr>
            <a:r>
              <a:rPr lang="el-GR" sz="3600" i="0" kern="0" spc="0" dirty="0">
                <a:solidFill>
                  <a:srgbClr val="5E5E5E"/>
                </a:solidFill>
              </a:rPr>
              <a:t>Διασφάλιση ενός συστήματος υγείας της χώρας, το οποίο να είναι </a:t>
            </a:r>
            <a:r>
              <a:rPr lang="el-GR" sz="3600" b="1" i="0" kern="0" spc="0" dirty="0">
                <a:solidFill>
                  <a:srgbClr val="2F7788"/>
                </a:solidFill>
              </a:rPr>
              <a:t>ανθρωποκεντρικό</a:t>
            </a:r>
            <a:r>
              <a:rPr lang="el-GR" sz="3600" i="0" kern="0" spc="0" dirty="0">
                <a:solidFill>
                  <a:srgbClr val="5E5E5E"/>
                </a:solidFill>
              </a:rPr>
              <a:t>, να δίνει </a:t>
            </a:r>
            <a:r>
              <a:rPr lang="el-GR" sz="3600" b="1" i="0" kern="0" spc="0" dirty="0">
                <a:solidFill>
                  <a:srgbClr val="2F7788"/>
                </a:solidFill>
              </a:rPr>
              <a:t>έμφαση στην πρόληψη</a:t>
            </a:r>
            <a:r>
              <a:rPr lang="el-GR" sz="3600" b="1" i="0" kern="0" spc="0" dirty="0">
                <a:solidFill>
                  <a:srgbClr val="5E5E5E"/>
                </a:solidFill>
              </a:rPr>
              <a:t> </a:t>
            </a:r>
            <a:r>
              <a:rPr lang="el-GR" sz="3600" i="0" kern="0" spc="0" dirty="0">
                <a:solidFill>
                  <a:srgbClr val="5E5E5E"/>
                </a:solidFill>
              </a:rPr>
              <a:t>και να στοχεύει στην </a:t>
            </a:r>
            <a:r>
              <a:rPr lang="el-GR" sz="3600" b="1" i="0" kern="0" spc="0" dirty="0">
                <a:solidFill>
                  <a:srgbClr val="2F7788"/>
                </a:solidFill>
              </a:rPr>
              <a:t>ενίσχυση της κοινωνικής προσφοράς </a:t>
            </a:r>
            <a:r>
              <a:rPr lang="el-GR" sz="3600" i="0" kern="0" spc="0" dirty="0">
                <a:solidFill>
                  <a:srgbClr val="5E5E5E"/>
                </a:solidFill>
              </a:rPr>
              <a:t>μέσα από τη συνεχή αναβάθμιση των παρεχόμενων υπηρεσιών με </a:t>
            </a:r>
            <a:r>
              <a:rPr lang="el-GR" sz="3600" b="1" i="0" kern="0" spc="0" dirty="0">
                <a:solidFill>
                  <a:srgbClr val="2F7788"/>
                </a:solidFill>
              </a:rPr>
              <a:t>επαγγελματισμό και σεβασμό, ισότιμα </a:t>
            </a:r>
            <a:r>
              <a:rPr lang="el-GR" sz="3600" i="0" kern="0" spc="0" dirty="0">
                <a:solidFill>
                  <a:srgbClr val="5E5E5E"/>
                </a:solidFill>
              </a:rPr>
              <a:t>προς όλους τους πολίτες.</a:t>
            </a:r>
            <a:endParaRPr lang="el-GR" sz="3600" b="1" i="0" kern="0" spc="0" dirty="0">
              <a:solidFill>
                <a:srgbClr val="2F7788"/>
              </a:solidFill>
            </a:endParaRPr>
          </a:p>
        </p:txBody>
      </p:sp>
      <p:sp>
        <p:nvSpPr>
          <p:cNvPr id="12" name="Subtitle here">
            <a:extLst>
              <a:ext uri="{FF2B5EF4-FFF2-40B4-BE49-F238E27FC236}">
                <a16:creationId xmlns:a16="http://schemas.microsoft.com/office/drawing/2014/main" id="{7C622072-3656-2907-9EFE-F6496E6A6684}"/>
              </a:ext>
            </a:extLst>
          </p:cNvPr>
          <p:cNvSpPr txBox="1"/>
          <p:nvPr/>
        </p:nvSpPr>
        <p:spPr>
          <a:xfrm>
            <a:off x="11919067" y="4096053"/>
            <a:ext cx="8751277" cy="2035878"/>
          </a:xfrm>
          <a:prstGeom prst="rect">
            <a:avLst/>
          </a:prstGeom>
          <a:ln w="12700">
            <a:miter lim="400000"/>
          </a:ln>
        </p:spPr>
        <p:txBody>
          <a:bodyPr wrap="square" lIns="50800" tIns="50800" rIns="50800" bIns="50800">
            <a:spAutoFit/>
          </a:bodyPr>
          <a:lstStyle>
            <a:lvl1pPr algn="l" defTabSz="457200">
              <a:defRPr sz="5000" b="0" i="1" spc="150">
                <a:solidFill>
                  <a:srgbClr val="307687"/>
                </a:solidFill>
                <a:latin typeface="Arial" panose="020B0604020202020204"/>
                <a:ea typeface="Arial" panose="020B0604020202020204"/>
                <a:cs typeface="Arial" panose="020B0604020202020204"/>
                <a:sym typeface="Arial" panose="020B0604020202020204"/>
              </a:defRPr>
            </a:lvl1pPr>
          </a:lstStyle>
          <a:p>
            <a:pPr>
              <a:lnSpc>
                <a:spcPct val="120000"/>
              </a:lnSpc>
              <a:buClr>
                <a:srgbClr val="2F7788"/>
              </a:buClr>
              <a:buSzPct val="120000"/>
            </a:pPr>
            <a:r>
              <a:rPr lang="el-GR" sz="3600" b="1" i="0" kern="0" spc="0" dirty="0">
                <a:solidFill>
                  <a:srgbClr val="2F7788"/>
                </a:solidFill>
              </a:rPr>
              <a:t>Ποιοτικ</a:t>
            </a:r>
            <a:r>
              <a:rPr lang="el-GR" sz="3600" b="1" i="0" spc="0" dirty="0">
                <a:solidFill>
                  <a:srgbClr val="2F7788"/>
                </a:solidFill>
              </a:rPr>
              <a:t>ές υπηρεσίες υγείας </a:t>
            </a:r>
            <a:r>
              <a:rPr lang="el-GR" sz="3600" i="0" spc="0" dirty="0">
                <a:solidFill>
                  <a:srgbClr val="5E5E5E"/>
                </a:solidFill>
              </a:rPr>
              <a:t>σε όλους τους πολίτες και για όλη τη διάρκεια της ζωής τους. </a:t>
            </a:r>
            <a:endParaRPr lang="el-GR" sz="3600" b="1" i="0" kern="0" spc="0" dirty="0">
              <a:solidFill>
                <a:srgbClr val="2F7788"/>
              </a:solidFill>
            </a:endParaRPr>
          </a:p>
        </p:txBody>
      </p:sp>
      <p:sp>
        <p:nvSpPr>
          <p:cNvPr id="18" name="01/…">
            <a:extLst>
              <a:ext uri="{FF2B5EF4-FFF2-40B4-BE49-F238E27FC236}">
                <a16:creationId xmlns:a16="http://schemas.microsoft.com/office/drawing/2014/main" id="{4EF7D83A-A232-036D-4AFC-60DE9B18EAF2}"/>
              </a:ext>
            </a:extLst>
          </p:cNvPr>
          <p:cNvSpPr txBox="1"/>
          <p:nvPr/>
        </p:nvSpPr>
        <p:spPr>
          <a:xfrm>
            <a:off x="2150220" y="3307701"/>
            <a:ext cx="8067728" cy="773313"/>
          </a:xfrm>
          <a:prstGeom prst="rect">
            <a:avLst/>
          </a:prstGeom>
          <a:ln w="12700">
            <a:miter lim="400000"/>
          </a:ln>
        </p:spPr>
        <p:txBody>
          <a:bodyPr wrap="square" lIns="50780" tIns="50780" rIns="50780" bIns="50780">
            <a:spAutoFit/>
          </a:bodyPr>
          <a:lstStyle/>
          <a:p>
            <a:pPr algn="l" defTabSz="821055">
              <a:lnSpc>
                <a:spcPct val="120000"/>
              </a:lnSpc>
              <a:defRPr sz="4000">
                <a:solidFill>
                  <a:srgbClr val="3B8396"/>
                </a:solidFill>
                <a:latin typeface="Arial" panose="020B0604020202020204"/>
                <a:ea typeface="Arial" panose="020B0604020202020204"/>
                <a:cs typeface="Arial" panose="020B0604020202020204"/>
                <a:sym typeface="Arial" panose="020B0604020202020204"/>
              </a:defRPr>
            </a:pPr>
            <a:r>
              <a:rPr lang="el-GR" sz="4000" b="0" i="1" cap="all" spc="150" dirty="0">
                <a:solidFill>
                  <a:srgbClr val="307687"/>
                </a:solidFill>
                <a:latin typeface="Arial" panose="020B0604020202020204"/>
                <a:ea typeface="Arial" panose="020B0604020202020204"/>
                <a:cs typeface="Arial" panose="020B0604020202020204"/>
                <a:sym typeface="Arial" panose="020B0604020202020204"/>
              </a:rPr>
              <a:t>Η </a:t>
            </a:r>
            <a:r>
              <a:rPr lang="el-GR" sz="4000" b="0" i="1" cap="all" spc="150" dirty="0" err="1">
                <a:solidFill>
                  <a:srgbClr val="307687"/>
                </a:solidFill>
                <a:latin typeface="Arial" panose="020B0604020202020204"/>
                <a:ea typeface="Arial" panose="020B0604020202020204"/>
                <a:cs typeface="Arial" panose="020B0604020202020204"/>
                <a:sym typeface="Arial" panose="020B0604020202020204"/>
              </a:rPr>
              <a:t>Αποστολ</a:t>
            </a:r>
            <a:r>
              <a:rPr lang="en-US" sz="4000" b="0" i="1" cap="all" spc="150" dirty="0">
                <a:solidFill>
                  <a:srgbClr val="307687"/>
                </a:solidFill>
                <a:latin typeface="Arial" panose="020B0604020202020204"/>
                <a:ea typeface="Arial" panose="020B0604020202020204"/>
                <a:cs typeface="Arial" panose="020B0604020202020204"/>
                <a:sym typeface="Arial" panose="020B0604020202020204"/>
              </a:rPr>
              <a:t>H</a:t>
            </a:r>
            <a:r>
              <a:rPr lang="el-GR" sz="4000" b="0" i="1" cap="all" spc="150" dirty="0">
                <a:solidFill>
                  <a:srgbClr val="307687"/>
                </a:solidFill>
                <a:latin typeface="Arial" panose="020B0604020202020204"/>
                <a:ea typeface="Arial" panose="020B0604020202020204"/>
                <a:cs typeface="Arial" panose="020B0604020202020204"/>
                <a:sym typeface="Arial" panose="020B0604020202020204"/>
              </a:rPr>
              <a:t> μας</a:t>
            </a:r>
          </a:p>
        </p:txBody>
      </p:sp>
      <p:sp>
        <p:nvSpPr>
          <p:cNvPr id="22" name="01/…">
            <a:extLst>
              <a:ext uri="{FF2B5EF4-FFF2-40B4-BE49-F238E27FC236}">
                <a16:creationId xmlns:a16="http://schemas.microsoft.com/office/drawing/2014/main" id="{28761A81-79EC-6699-BDF7-745BB0B69474}"/>
              </a:ext>
            </a:extLst>
          </p:cNvPr>
          <p:cNvSpPr txBox="1"/>
          <p:nvPr/>
        </p:nvSpPr>
        <p:spPr>
          <a:xfrm>
            <a:off x="11919067" y="3307701"/>
            <a:ext cx="8791448" cy="773313"/>
          </a:xfrm>
          <a:prstGeom prst="rect">
            <a:avLst/>
          </a:prstGeom>
          <a:ln w="12700">
            <a:miter lim="400000"/>
          </a:ln>
        </p:spPr>
        <p:txBody>
          <a:bodyPr wrap="square" lIns="50780" tIns="50780" rIns="50780" bIns="50780">
            <a:spAutoFit/>
          </a:bodyPr>
          <a:lstStyle/>
          <a:p>
            <a:pPr algn="l" defTabSz="821055">
              <a:lnSpc>
                <a:spcPct val="120000"/>
              </a:lnSpc>
              <a:defRPr sz="4000">
                <a:solidFill>
                  <a:srgbClr val="3B8396"/>
                </a:solidFill>
                <a:latin typeface="Arial" panose="020B0604020202020204"/>
                <a:ea typeface="Arial" panose="020B0604020202020204"/>
                <a:cs typeface="Arial" panose="020B0604020202020204"/>
                <a:sym typeface="Arial" panose="020B0604020202020204"/>
              </a:defRPr>
            </a:pPr>
            <a:r>
              <a:rPr lang="el-GR" sz="4000" b="0" i="1" cap="all" spc="150" dirty="0">
                <a:solidFill>
                  <a:srgbClr val="307687"/>
                </a:solidFill>
                <a:latin typeface="Arial" panose="020B0604020202020204"/>
                <a:ea typeface="Arial" panose="020B0604020202020204"/>
                <a:cs typeface="Arial" panose="020B0604020202020204"/>
                <a:sym typeface="Arial" panose="020B0604020202020204"/>
              </a:rPr>
              <a:t>Το </a:t>
            </a:r>
            <a:r>
              <a:rPr lang="en-US" sz="4000" b="0" i="1" cap="all" spc="150" dirty="0">
                <a:solidFill>
                  <a:srgbClr val="307687"/>
                </a:solidFill>
                <a:latin typeface="Arial" panose="020B0604020202020204"/>
                <a:ea typeface="Arial" panose="020B0604020202020204"/>
                <a:cs typeface="Arial" panose="020B0604020202020204"/>
                <a:sym typeface="Arial" panose="020B0604020202020204"/>
              </a:rPr>
              <a:t>O</a:t>
            </a:r>
            <a:r>
              <a:rPr lang="el-GR" sz="4000" b="0" i="1" cap="all" spc="150" dirty="0">
                <a:solidFill>
                  <a:srgbClr val="307687"/>
                </a:solidFill>
                <a:latin typeface="Arial" panose="020B0604020202020204"/>
                <a:ea typeface="Arial" panose="020B0604020202020204"/>
                <a:cs typeface="Arial" panose="020B0604020202020204"/>
                <a:sym typeface="Arial" panose="020B0604020202020204"/>
              </a:rPr>
              <a:t>ραμ</a:t>
            </a:r>
            <a:r>
              <a:rPr lang="en-US" sz="4000" b="0" i="1" cap="all" spc="150" dirty="0">
                <a:solidFill>
                  <a:srgbClr val="307687"/>
                </a:solidFill>
                <a:latin typeface="Arial" panose="020B0604020202020204"/>
                <a:ea typeface="Arial" panose="020B0604020202020204"/>
                <a:cs typeface="Arial" panose="020B0604020202020204"/>
                <a:sym typeface="Arial" panose="020B0604020202020204"/>
              </a:rPr>
              <a:t>A </a:t>
            </a:r>
            <a:r>
              <a:rPr lang="el-GR" sz="4000" b="0" i="1" cap="all" spc="150" dirty="0">
                <a:solidFill>
                  <a:srgbClr val="307687"/>
                </a:solidFill>
                <a:latin typeface="Arial" panose="020B0604020202020204"/>
                <a:ea typeface="Arial" panose="020B0604020202020204"/>
                <a:cs typeface="Arial" panose="020B0604020202020204"/>
                <a:sym typeface="Arial" panose="020B0604020202020204"/>
              </a:rPr>
              <a:t>μας</a:t>
            </a:r>
          </a:p>
        </p:txBody>
      </p:sp>
      <p:cxnSp>
        <p:nvCxnSpPr>
          <p:cNvPr id="39" name="Straight Connector 38">
            <a:extLst>
              <a:ext uri="{FF2B5EF4-FFF2-40B4-BE49-F238E27FC236}">
                <a16:creationId xmlns:a16="http://schemas.microsoft.com/office/drawing/2014/main" id="{F85808CB-E87C-925A-F74E-8C77E198FEC1}"/>
              </a:ext>
            </a:extLst>
          </p:cNvPr>
          <p:cNvCxnSpPr>
            <a:cxnSpLocks/>
          </p:cNvCxnSpPr>
          <p:nvPr/>
        </p:nvCxnSpPr>
        <p:spPr>
          <a:xfrm>
            <a:off x="12000161" y="4081014"/>
            <a:ext cx="8028000" cy="0"/>
          </a:xfrm>
          <a:prstGeom prst="line">
            <a:avLst/>
          </a:prstGeom>
          <a:noFill/>
          <a:ln w="25400" cap="flat">
            <a:solidFill>
              <a:srgbClr val="2F7788"/>
            </a:solidFill>
            <a:prstDash val="solid"/>
            <a:miter lim="400000"/>
          </a:ln>
          <a:effectLst/>
          <a:sp3d/>
        </p:spPr>
        <p:style>
          <a:lnRef idx="0">
            <a:scrgbClr r="0" g="0" b="0"/>
          </a:lnRef>
          <a:fillRef idx="0">
            <a:scrgbClr r="0" g="0" b="0"/>
          </a:fillRef>
          <a:effectRef idx="0">
            <a:scrgbClr r="0" g="0" b="0"/>
          </a:effectRef>
          <a:fontRef idx="none"/>
        </p:style>
      </p:cxnSp>
      <p:cxnSp>
        <p:nvCxnSpPr>
          <p:cNvPr id="45" name="Straight Connector 44">
            <a:extLst>
              <a:ext uri="{FF2B5EF4-FFF2-40B4-BE49-F238E27FC236}">
                <a16:creationId xmlns:a16="http://schemas.microsoft.com/office/drawing/2014/main" id="{28381BB6-23CA-7213-80F5-50C2C9A305A5}"/>
              </a:ext>
            </a:extLst>
          </p:cNvPr>
          <p:cNvCxnSpPr>
            <a:cxnSpLocks/>
          </p:cNvCxnSpPr>
          <p:nvPr/>
        </p:nvCxnSpPr>
        <p:spPr>
          <a:xfrm>
            <a:off x="2167413" y="4081014"/>
            <a:ext cx="8028000" cy="0"/>
          </a:xfrm>
          <a:prstGeom prst="line">
            <a:avLst/>
          </a:prstGeom>
          <a:noFill/>
          <a:ln w="25400" cap="flat">
            <a:solidFill>
              <a:srgbClr val="2F7788"/>
            </a:solidFill>
            <a:prstDash val="solid"/>
            <a:miter lim="400000"/>
          </a:ln>
          <a:effectLst/>
          <a:sp3d/>
        </p:spPr>
        <p:style>
          <a:lnRef idx="0">
            <a:scrgbClr r="0" g="0" b="0"/>
          </a:lnRef>
          <a:fillRef idx="0">
            <a:scrgbClr r="0" g="0" b="0"/>
          </a:fillRef>
          <a:effectRef idx="0">
            <a:scrgbClr r="0" g="0" b="0"/>
          </a:effectRef>
          <a:fontRef idx="none"/>
        </p:style>
      </p:cxnSp>
      <p:pic>
        <p:nvPicPr>
          <p:cNvPr id="46" name="Picture 45" descr="A black and grey logo&#10;&#10;Description automatically generated">
            <a:extLst>
              <a:ext uri="{FF2B5EF4-FFF2-40B4-BE49-F238E27FC236}">
                <a16:creationId xmlns:a16="http://schemas.microsoft.com/office/drawing/2014/main" id="{9B7BDBE2-9FB4-FA30-01BB-808F7076F8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42509" y="2281132"/>
            <a:ext cx="1322888" cy="1793525"/>
          </a:xfrm>
          <a:prstGeom prst="rect">
            <a:avLst/>
          </a:prstGeom>
        </p:spPr>
      </p:pic>
      <p:pic>
        <p:nvPicPr>
          <p:cNvPr id="3" name="Picture 2">
            <a:extLst>
              <a:ext uri="{FF2B5EF4-FFF2-40B4-BE49-F238E27FC236}">
                <a16:creationId xmlns:a16="http://schemas.microsoft.com/office/drawing/2014/main" id="{9FFBDD97-26D9-4F8F-0AD7-77A6BA20223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567011" y="4805158"/>
            <a:ext cx="8894299" cy="8894299"/>
          </a:xfrm>
          <a:prstGeom prst="rect">
            <a:avLst/>
          </a:prstGeom>
        </p:spPr>
      </p:pic>
    </p:spTree>
    <p:extLst>
      <p:ext uri="{BB962C8B-B14F-4D97-AF65-F5344CB8AC3E}">
        <p14:creationId xmlns:p14="http://schemas.microsoft.com/office/powerpoint/2010/main" val="274836314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73B6-2686-CC7E-6B4A-0AE17130553F}"/>
              </a:ext>
            </a:extLst>
          </p:cNvPr>
          <p:cNvSpPr>
            <a:spLocks noGrp="1"/>
          </p:cNvSpPr>
          <p:nvPr>
            <p:ph type="title"/>
          </p:nvPr>
        </p:nvSpPr>
        <p:spPr>
          <a:xfrm>
            <a:off x="434416" y="4519121"/>
            <a:ext cx="20937894" cy="6367318"/>
          </a:xfrm>
        </p:spPr>
        <p:txBody>
          <a:bodyPr>
            <a:noAutofit/>
          </a:bodyPr>
          <a:lstStyle/>
          <a:p>
            <a:pPr algn="l">
              <a:lnSpc>
                <a:spcPct val="150000"/>
              </a:lnSpc>
            </a:pPr>
            <a:br>
              <a:rPr lang="el-GR" sz="3800" dirty="0">
                <a:solidFill>
                  <a:srgbClr val="0A7F93"/>
                </a:solidFill>
                <a:latin typeface="Arial" panose="020B0604020202020204" pitchFamily="34" charset="0"/>
                <a:cs typeface="Arial" panose="020B0604020202020204" pitchFamily="34" charset="0"/>
              </a:rPr>
            </a:br>
            <a:br>
              <a:rPr lang="en-US" sz="3800" dirty="0">
                <a:solidFill>
                  <a:srgbClr val="0A7F93"/>
                </a:solidFill>
                <a:latin typeface="Arial" panose="020B0604020202020204" pitchFamily="34" charset="0"/>
                <a:cs typeface="Arial" panose="020B0604020202020204" pitchFamily="34" charset="0"/>
              </a:rPr>
            </a:br>
            <a:r>
              <a:rPr lang="el-GR" sz="5500" b="1" i="1" dirty="0">
                <a:solidFill>
                  <a:srgbClr val="0A7F93"/>
                </a:solidFill>
                <a:latin typeface="Arial" panose="020B0604020202020204" pitchFamily="34" charset="0"/>
                <a:cs typeface="Arial" panose="020B0604020202020204" pitchFamily="34" charset="0"/>
              </a:rPr>
              <a:t>ΣΤΡΑΤΗΓΙΚΟΙ ΠΥΛΩΝΕΣ</a:t>
            </a:r>
            <a:br>
              <a:rPr lang="el-GR" sz="3400" dirty="0">
                <a:solidFill>
                  <a:srgbClr val="0A7F93"/>
                </a:solidFill>
                <a:latin typeface="Arial" panose="020B0604020202020204" pitchFamily="34" charset="0"/>
                <a:cs typeface="Arial" panose="020B0604020202020204" pitchFamily="34" charset="0"/>
              </a:rPr>
            </a:br>
            <a:br>
              <a:rPr lang="el-GR" sz="3400" dirty="0">
                <a:solidFill>
                  <a:srgbClr val="0A7F93"/>
                </a:solidFill>
                <a:latin typeface="Arial" panose="020B0604020202020204" pitchFamily="34" charset="0"/>
                <a:cs typeface="Arial" panose="020B0604020202020204" pitchFamily="34" charset="0"/>
              </a:rPr>
            </a:br>
            <a:r>
              <a:rPr lang="el-GR" sz="3400" dirty="0">
                <a:solidFill>
                  <a:srgbClr val="0A7F93"/>
                </a:solidFill>
                <a:latin typeface="Arial" panose="020B0604020202020204" pitchFamily="34" charset="0"/>
                <a:cs typeface="Arial" panose="020B0604020202020204" pitchFamily="34" charset="0"/>
              </a:rPr>
              <a:t>1</a:t>
            </a:r>
            <a:r>
              <a:rPr lang="el-GR" sz="3400" baseline="30000" dirty="0">
                <a:solidFill>
                  <a:srgbClr val="0A7F93"/>
                </a:solidFill>
                <a:latin typeface="Arial" panose="020B0604020202020204" pitchFamily="34" charset="0"/>
                <a:cs typeface="Arial" panose="020B0604020202020204" pitchFamily="34" charset="0"/>
              </a:rPr>
              <a:t>ος</a:t>
            </a:r>
            <a:r>
              <a:rPr lang="el-GR" sz="3400" dirty="0">
                <a:solidFill>
                  <a:srgbClr val="0A7F93"/>
                </a:solidFill>
                <a:latin typeface="Arial" panose="020B0604020202020204" pitchFamily="34" charset="0"/>
                <a:cs typeface="Arial" panose="020B0604020202020204" pitchFamily="34" charset="0"/>
              </a:rPr>
              <a:t> πυλώνας </a:t>
            </a:r>
            <a:br>
              <a:rPr lang="el-GR" sz="3400" dirty="0">
                <a:solidFill>
                  <a:srgbClr val="0A7F93"/>
                </a:solidFill>
                <a:latin typeface="Arial" panose="020B0604020202020204" pitchFamily="34" charset="0"/>
                <a:cs typeface="Arial" panose="020B0604020202020204" pitchFamily="34" charset="0"/>
              </a:rPr>
            </a:br>
            <a:r>
              <a:rPr lang="el-GR" sz="3600" dirty="0">
                <a:solidFill>
                  <a:schemeClr val="tx1">
                    <a:lumMod val="75000"/>
                    <a:lumOff val="25000"/>
                  </a:schemeClr>
                </a:solidFill>
                <a:latin typeface="Arial" panose="020B0604020202020204" pitchFamily="34" charset="0"/>
                <a:cs typeface="Arial" panose="020B0604020202020204" pitchFamily="34" charset="0"/>
              </a:rPr>
              <a:t>Αναδιάρθρωση του Συστήματος Υγείας της Κύπρου </a:t>
            </a:r>
            <a:br>
              <a:rPr lang="el-GR" sz="3600" dirty="0">
                <a:solidFill>
                  <a:schemeClr val="tx1">
                    <a:lumMod val="75000"/>
                    <a:lumOff val="25000"/>
                  </a:schemeClr>
                </a:solidFill>
                <a:latin typeface="Arial" panose="020B0604020202020204" pitchFamily="34" charset="0"/>
                <a:cs typeface="Arial" panose="020B0604020202020204" pitchFamily="34" charset="0"/>
              </a:rPr>
            </a:br>
            <a:r>
              <a:rPr lang="el-GR" sz="3600" dirty="0">
                <a:solidFill>
                  <a:srgbClr val="0A7F92"/>
                </a:solidFill>
                <a:latin typeface="Arial" panose="020B0604020202020204" pitchFamily="34" charset="0"/>
                <a:cs typeface="Arial" panose="020B0604020202020204" pitchFamily="34" charset="0"/>
              </a:rPr>
              <a:t>2</a:t>
            </a:r>
            <a:r>
              <a:rPr lang="el-GR" sz="3600" baseline="30000" dirty="0">
                <a:solidFill>
                  <a:srgbClr val="0A7F92"/>
                </a:solidFill>
                <a:latin typeface="Arial" panose="020B0604020202020204" pitchFamily="34" charset="0"/>
                <a:cs typeface="Arial" panose="020B0604020202020204" pitchFamily="34" charset="0"/>
              </a:rPr>
              <a:t>ος</a:t>
            </a:r>
            <a:r>
              <a:rPr lang="el-GR" sz="3600" dirty="0">
                <a:solidFill>
                  <a:schemeClr val="tx1">
                    <a:lumMod val="75000"/>
                    <a:lumOff val="25000"/>
                  </a:schemeClr>
                </a:solidFill>
                <a:latin typeface="Arial" panose="020B0604020202020204" pitchFamily="34" charset="0"/>
                <a:cs typeface="Arial" panose="020B0604020202020204" pitchFamily="34" charset="0"/>
              </a:rPr>
              <a:t> </a:t>
            </a:r>
            <a:r>
              <a:rPr lang="el-GR" sz="3600" dirty="0">
                <a:solidFill>
                  <a:srgbClr val="0A7F92"/>
                </a:solidFill>
                <a:latin typeface="Arial" panose="020B0604020202020204" pitchFamily="34" charset="0"/>
                <a:cs typeface="Arial" panose="020B0604020202020204" pitchFamily="34" charset="0"/>
              </a:rPr>
              <a:t>πυλώνας </a:t>
            </a:r>
            <a:br>
              <a:rPr lang="el-GR" sz="3600" dirty="0">
                <a:solidFill>
                  <a:schemeClr val="tx1">
                    <a:lumMod val="75000"/>
                    <a:lumOff val="25000"/>
                  </a:schemeClr>
                </a:solidFill>
                <a:latin typeface="Arial" panose="020B0604020202020204" pitchFamily="34" charset="0"/>
                <a:cs typeface="Arial" panose="020B0604020202020204" pitchFamily="34" charset="0"/>
              </a:rPr>
            </a:br>
            <a:r>
              <a:rPr lang="el-GR" sz="3600" dirty="0">
                <a:solidFill>
                  <a:schemeClr val="tx1">
                    <a:lumMod val="75000"/>
                    <a:lumOff val="25000"/>
                  </a:schemeClr>
                </a:solidFill>
                <a:latin typeface="Arial" panose="020B0604020202020204" pitchFamily="34" charset="0"/>
                <a:cs typeface="Arial" panose="020B0604020202020204" pitchFamily="34" charset="0"/>
              </a:rPr>
              <a:t>Αναβάθμιση της Ηλεκτρονικής Υγείας και Προώθηση Σύγχρονων Τεχνολογιών</a:t>
            </a:r>
            <a:br>
              <a:rPr lang="el-GR" sz="3600" dirty="0">
                <a:solidFill>
                  <a:schemeClr val="tx1">
                    <a:lumMod val="75000"/>
                    <a:lumOff val="25000"/>
                  </a:schemeClr>
                </a:solidFill>
                <a:latin typeface="Arial" panose="020B0604020202020204" pitchFamily="34" charset="0"/>
                <a:cs typeface="Arial" panose="020B0604020202020204" pitchFamily="34" charset="0"/>
              </a:rPr>
            </a:br>
            <a:r>
              <a:rPr lang="el-GR" sz="3600" dirty="0">
                <a:solidFill>
                  <a:srgbClr val="0A7F92"/>
                </a:solidFill>
                <a:latin typeface="Arial" panose="020B0604020202020204" pitchFamily="34" charset="0"/>
                <a:cs typeface="Arial" panose="020B0604020202020204" pitchFamily="34" charset="0"/>
              </a:rPr>
              <a:t>3</a:t>
            </a:r>
            <a:r>
              <a:rPr lang="el-GR" sz="3600" baseline="30000" dirty="0">
                <a:solidFill>
                  <a:srgbClr val="0A7F92"/>
                </a:solidFill>
                <a:latin typeface="Arial" panose="020B0604020202020204" pitchFamily="34" charset="0"/>
                <a:cs typeface="Arial" panose="020B0604020202020204" pitchFamily="34" charset="0"/>
              </a:rPr>
              <a:t>ος</a:t>
            </a:r>
            <a:r>
              <a:rPr lang="el-GR" sz="3600" dirty="0">
                <a:solidFill>
                  <a:srgbClr val="0A7F92"/>
                </a:solidFill>
                <a:latin typeface="Arial" panose="020B0604020202020204" pitchFamily="34" charset="0"/>
                <a:cs typeface="Arial" panose="020B0604020202020204" pitchFamily="34" charset="0"/>
              </a:rPr>
              <a:t> πυλώνας</a:t>
            </a:r>
            <a:br>
              <a:rPr lang="el-GR" sz="3600" dirty="0">
                <a:solidFill>
                  <a:schemeClr val="tx1">
                    <a:lumMod val="75000"/>
                    <a:lumOff val="25000"/>
                  </a:schemeClr>
                </a:solidFill>
                <a:latin typeface="Arial" panose="020B0604020202020204" pitchFamily="34" charset="0"/>
                <a:cs typeface="Arial" panose="020B0604020202020204" pitchFamily="34" charset="0"/>
              </a:rPr>
            </a:br>
            <a:r>
              <a:rPr lang="el-GR" sz="3600" dirty="0">
                <a:solidFill>
                  <a:schemeClr val="tx1">
                    <a:lumMod val="75000"/>
                    <a:lumOff val="25000"/>
                  </a:schemeClr>
                </a:solidFill>
                <a:latin typeface="Arial" panose="020B0604020202020204" pitchFamily="34" charset="0"/>
                <a:cs typeface="Arial" panose="020B0604020202020204" pitchFamily="34" charset="0"/>
              </a:rPr>
              <a:t>Προώθηση της προαγωγής της Υγείας και πρόληψης των ασθενειών καθ΄ όλη τη διάρκεια της ζωής</a:t>
            </a:r>
            <a:br>
              <a:rPr lang="el-GR" sz="3600" dirty="0">
                <a:solidFill>
                  <a:schemeClr val="tx1">
                    <a:lumMod val="75000"/>
                    <a:lumOff val="25000"/>
                  </a:schemeClr>
                </a:solidFill>
                <a:latin typeface="Arial" panose="020B0604020202020204" pitchFamily="34" charset="0"/>
                <a:cs typeface="Arial" panose="020B0604020202020204" pitchFamily="34" charset="0"/>
              </a:rPr>
            </a:br>
            <a:r>
              <a:rPr lang="el-GR" sz="3600" dirty="0">
                <a:solidFill>
                  <a:srgbClr val="0A7F92"/>
                </a:solidFill>
                <a:latin typeface="Arial" panose="020B0604020202020204" pitchFamily="34" charset="0"/>
                <a:cs typeface="Arial" panose="020B0604020202020204" pitchFamily="34" charset="0"/>
              </a:rPr>
              <a:t>4</a:t>
            </a:r>
            <a:r>
              <a:rPr lang="el-GR" sz="3600" baseline="30000" dirty="0">
                <a:solidFill>
                  <a:srgbClr val="0A7F92"/>
                </a:solidFill>
                <a:latin typeface="Arial" panose="020B0604020202020204" pitchFamily="34" charset="0"/>
                <a:cs typeface="Arial" panose="020B0604020202020204" pitchFamily="34" charset="0"/>
              </a:rPr>
              <a:t>ος</a:t>
            </a:r>
            <a:r>
              <a:rPr lang="el-GR" sz="3600" dirty="0">
                <a:solidFill>
                  <a:srgbClr val="0A7F92"/>
                </a:solidFill>
                <a:latin typeface="Arial" panose="020B0604020202020204" pitchFamily="34" charset="0"/>
                <a:cs typeface="Arial" panose="020B0604020202020204" pitchFamily="34" charset="0"/>
              </a:rPr>
              <a:t> πυλώνας</a:t>
            </a:r>
            <a:br>
              <a:rPr lang="el-GR" sz="3600" dirty="0">
                <a:solidFill>
                  <a:schemeClr val="tx1">
                    <a:lumMod val="75000"/>
                    <a:lumOff val="25000"/>
                  </a:schemeClr>
                </a:solidFill>
                <a:latin typeface="Arial" panose="020B0604020202020204" pitchFamily="34" charset="0"/>
                <a:cs typeface="Arial" panose="020B0604020202020204" pitchFamily="34" charset="0"/>
              </a:rPr>
            </a:br>
            <a:r>
              <a:rPr lang="el-GR" sz="3600" dirty="0">
                <a:solidFill>
                  <a:schemeClr val="tx1">
                    <a:lumMod val="75000"/>
                    <a:lumOff val="25000"/>
                  </a:schemeClr>
                </a:solidFill>
                <a:latin typeface="Arial" panose="020B0604020202020204" pitchFamily="34" charset="0"/>
                <a:cs typeface="Arial" panose="020B0604020202020204" pitchFamily="34" charset="0"/>
              </a:rPr>
              <a:t>Αναβάθμιση Υποδομών</a:t>
            </a:r>
            <a:r>
              <a:rPr lang="en-US" sz="3600" dirty="0">
                <a:solidFill>
                  <a:schemeClr val="tx1">
                    <a:lumMod val="75000"/>
                    <a:lumOff val="25000"/>
                  </a:schemeClr>
                </a:solidFill>
                <a:latin typeface="Arial" panose="020B0604020202020204" pitchFamily="34" charset="0"/>
                <a:cs typeface="Arial" panose="020B0604020202020204" pitchFamily="34" charset="0"/>
              </a:rPr>
              <a:t> </a:t>
            </a:r>
            <a:r>
              <a:rPr lang="el-GR" sz="3600" dirty="0">
                <a:solidFill>
                  <a:schemeClr val="tx1">
                    <a:lumMod val="75000"/>
                    <a:lumOff val="25000"/>
                  </a:schemeClr>
                </a:solidFill>
                <a:latin typeface="Arial" panose="020B0604020202020204" pitchFamily="34" charset="0"/>
                <a:cs typeface="Arial" panose="020B0604020202020204" pitchFamily="34" charset="0"/>
              </a:rPr>
              <a:t>Υγείας</a:t>
            </a:r>
            <a:br>
              <a:rPr lang="el-GR" sz="3400" dirty="0">
                <a:solidFill>
                  <a:srgbClr val="0A7F93"/>
                </a:solidFill>
                <a:latin typeface="Arial" panose="020B0604020202020204" pitchFamily="34" charset="0"/>
                <a:cs typeface="Arial" panose="020B0604020202020204" pitchFamily="34" charset="0"/>
              </a:rPr>
            </a:br>
            <a:br>
              <a:rPr lang="el-GR" sz="3400" dirty="0">
                <a:solidFill>
                  <a:srgbClr val="0A7F93"/>
                </a:solidFill>
                <a:latin typeface="Arial" panose="020B0604020202020204" pitchFamily="34" charset="0"/>
                <a:cs typeface="Arial" panose="020B0604020202020204" pitchFamily="34" charset="0"/>
              </a:rPr>
            </a:br>
            <a:br>
              <a:rPr lang="el-GR" sz="3400" dirty="0">
                <a:solidFill>
                  <a:srgbClr val="0A7F93"/>
                </a:solidFill>
                <a:latin typeface="Arial" panose="020B0604020202020204" pitchFamily="34" charset="0"/>
                <a:cs typeface="Arial" panose="020B0604020202020204" pitchFamily="34" charset="0"/>
              </a:rPr>
            </a:br>
            <a:br>
              <a:rPr lang="el-GR" sz="3400" dirty="0">
                <a:solidFill>
                  <a:srgbClr val="0A7F93"/>
                </a:solidFill>
                <a:latin typeface="Arial" panose="020B0604020202020204" pitchFamily="34" charset="0"/>
                <a:cs typeface="Arial" panose="020B0604020202020204" pitchFamily="34" charset="0"/>
              </a:rPr>
            </a:br>
            <a:r>
              <a:rPr lang="el-GR" sz="3400" dirty="0">
                <a:solidFill>
                  <a:srgbClr val="0A7F93"/>
                </a:solidFill>
                <a:latin typeface="Arial" panose="020B0604020202020204" pitchFamily="34" charset="0"/>
                <a:cs typeface="Arial" panose="020B0604020202020204" pitchFamily="34" charset="0"/>
              </a:rPr>
              <a:t> </a:t>
            </a:r>
            <a:endParaRPr lang="en-CY" sz="3400" dirty="0">
              <a:solidFill>
                <a:srgbClr val="0A7F93"/>
              </a:solidFill>
              <a:latin typeface="Arial" panose="020B0604020202020204" pitchFamily="34" charset="0"/>
              <a:cs typeface="Arial" panose="020B0604020202020204" pitchFamily="34" charset="0"/>
            </a:endParaRPr>
          </a:p>
        </p:txBody>
      </p:sp>
      <p:pic>
        <p:nvPicPr>
          <p:cNvPr id="4" name="Image" descr="Image">
            <a:extLst>
              <a:ext uri="{FF2B5EF4-FFF2-40B4-BE49-F238E27FC236}">
                <a16:creationId xmlns:a16="http://schemas.microsoft.com/office/drawing/2014/main" id="{A942456C-B443-6A26-B70B-71E5A9B82773}"/>
              </a:ext>
            </a:extLst>
          </p:cNvPr>
          <p:cNvPicPr>
            <a:picLocks noChangeAspect="1"/>
          </p:cNvPicPr>
          <p:nvPr/>
        </p:nvPicPr>
        <p:blipFill>
          <a:blip r:embed="rId3"/>
          <a:stretch>
            <a:fillRect/>
          </a:stretch>
        </p:blipFill>
        <p:spPr>
          <a:xfrm>
            <a:off x="8944534" y="10196707"/>
            <a:ext cx="15700723" cy="3345352"/>
          </a:xfrm>
          <a:prstGeom prst="rect">
            <a:avLst/>
          </a:prstGeom>
          <a:ln w="12700">
            <a:miter lim="400000"/>
          </a:ln>
        </p:spPr>
      </p:pic>
      <p:sp>
        <p:nvSpPr>
          <p:cNvPr id="6" name="TextBox 5">
            <a:extLst>
              <a:ext uri="{FF2B5EF4-FFF2-40B4-BE49-F238E27FC236}">
                <a16:creationId xmlns:a16="http://schemas.microsoft.com/office/drawing/2014/main" id="{BDB98EC1-DF83-BD08-FCF9-CB16B6E273BA}"/>
              </a:ext>
            </a:extLst>
          </p:cNvPr>
          <p:cNvSpPr txBox="1"/>
          <p:nvPr/>
        </p:nvSpPr>
        <p:spPr>
          <a:xfrm>
            <a:off x="6624735" y="12198029"/>
            <a:ext cx="12391052"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dirty="0">
                <a:solidFill>
                  <a:schemeClr val="bg1"/>
                </a:solidFill>
              </a:rPr>
              <a:t>ΥΠΟΥΡΓΕΙΟ ΥΓΕΙΑΣ</a:t>
            </a:r>
          </a:p>
        </p:txBody>
      </p:sp>
      <p:pic>
        <p:nvPicPr>
          <p:cNvPr id="5" name="Picture 4">
            <a:extLst>
              <a:ext uri="{FF2B5EF4-FFF2-40B4-BE49-F238E27FC236}">
                <a16:creationId xmlns:a16="http://schemas.microsoft.com/office/drawing/2014/main" id="{559D4318-32DD-A18A-949F-DE848ED507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4317" y="963972"/>
            <a:ext cx="8669078" cy="6391699"/>
          </a:xfrm>
          <a:prstGeom prst="rect">
            <a:avLst/>
          </a:prstGeom>
        </p:spPr>
      </p:pic>
    </p:spTree>
    <p:extLst>
      <p:ext uri="{BB962C8B-B14F-4D97-AF65-F5344CB8AC3E}">
        <p14:creationId xmlns:p14="http://schemas.microsoft.com/office/powerpoint/2010/main" val="428577150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9B0CB-355A-55D8-B890-F00D9F0ED42A}"/>
              </a:ext>
            </a:extLst>
          </p:cNvPr>
          <p:cNvSpPr>
            <a:spLocks noGrp="1"/>
          </p:cNvSpPr>
          <p:nvPr>
            <p:ph type="title"/>
          </p:nvPr>
        </p:nvSpPr>
        <p:spPr>
          <a:xfrm>
            <a:off x="0" y="0"/>
            <a:ext cx="10039739" cy="13716000"/>
          </a:xfrm>
          <a:solidFill>
            <a:srgbClr val="0B7F93"/>
          </a:solidFill>
        </p:spPr>
        <p:txBody>
          <a:bodyPr>
            <a:normAutofit/>
          </a:bodyPr>
          <a:lstStyle/>
          <a:p>
            <a:r>
              <a:rPr lang="el-GR" sz="5000" i="1" dirty="0">
                <a:solidFill>
                  <a:schemeClr val="bg1"/>
                </a:solidFill>
              </a:rPr>
              <a:t>1</a:t>
            </a:r>
            <a:r>
              <a:rPr lang="el-GR" sz="5000" i="1" baseline="30000" dirty="0">
                <a:solidFill>
                  <a:schemeClr val="bg1"/>
                </a:solidFill>
              </a:rPr>
              <a:t>ος</a:t>
            </a:r>
            <a:r>
              <a:rPr lang="el-GR" sz="5000" i="1" dirty="0">
                <a:solidFill>
                  <a:schemeClr val="bg1"/>
                </a:solidFill>
              </a:rPr>
              <a:t> στρατηγικός πυλώνας</a:t>
            </a:r>
            <a:br>
              <a:rPr lang="el-GR" sz="9000" i="1" dirty="0">
                <a:solidFill>
                  <a:schemeClr val="bg1"/>
                </a:solidFill>
              </a:rPr>
            </a:br>
            <a:br>
              <a:rPr lang="el-GR" sz="9000" i="1" dirty="0">
                <a:solidFill>
                  <a:schemeClr val="bg1"/>
                </a:solidFill>
              </a:rPr>
            </a:br>
            <a:r>
              <a:rPr lang="el-GR" sz="9000" i="1" dirty="0">
                <a:solidFill>
                  <a:schemeClr val="bg1"/>
                </a:solidFill>
              </a:rPr>
              <a:t>Αναδιάρθρωση του Συστήματος Υγείας της Κύπρου</a:t>
            </a:r>
            <a:endParaRPr lang="en-CY" sz="9000" i="1" dirty="0">
              <a:solidFill>
                <a:schemeClr val="bg1"/>
              </a:solidFill>
            </a:endParaRPr>
          </a:p>
        </p:txBody>
      </p:sp>
      <p:pic>
        <p:nvPicPr>
          <p:cNvPr id="4" name="Image" descr="Image">
            <a:extLst>
              <a:ext uri="{FF2B5EF4-FFF2-40B4-BE49-F238E27FC236}">
                <a16:creationId xmlns:a16="http://schemas.microsoft.com/office/drawing/2014/main" id="{A774FEDB-EC6C-75F5-6FD1-BA25A55A72B9}"/>
              </a:ext>
            </a:extLst>
          </p:cNvPr>
          <p:cNvPicPr>
            <a:picLocks noChangeAspect="1"/>
          </p:cNvPicPr>
          <p:nvPr/>
        </p:nvPicPr>
        <p:blipFill>
          <a:blip r:embed="rId2"/>
          <a:stretch>
            <a:fillRect/>
          </a:stretch>
        </p:blipFill>
        <p:spPr>
          <a:xfrm>
            <a:off x="8996058" y="10370647"/>
            <a:ext cx="15700723" cy="3345352"/>
          </a:xfrm>
          <a:prstGeom prst="rect">
            <a:avLst/>
          </a:prstGeom>
          <a:ln w="12700">
            <a:miter lim="400000"/>
          </a:ln>
        </p:spPr>
      </p:pic>
      <p:sp>
        <p:nvSpPr>
          <p:cNvPr id="6" name="TextBox 5">
            <a:extLst>
              <a:ext uri="{FF2B5EF4-FFF2-40B4-BE49-F238E27FC236}">
                <a16:creationId xmlns:a16="http://schemas.microsoft.com/office/drawing/2014/main" id="{AA78CFB0-55EA-1917-D255-22BC72AFED63}"/>
              </a:ext>
            </a:extLst>
          </p:cNvPr>
          <p:cNvSpPr txBox="1"/>
          <p:nvPr/>
        </p:nvSpPr>
        <p:spPr>
          <a:xfrm>
            <a:off x="6806681" y="12297031"/>
            <a:ext cx="12381722"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l-GR" dirty="0">
                <a:solidFill>
                  <a:schemeClr val="bg1"/>
                </a:solidFill>
              </a:rPr>
              <a:t>ΥΠΟΥΡΓΕΙΟ ΥΓΕΙΑΣ</a:t>
            </a:r>
          </a:p>
        </p:txBody>
      </p:sp>
      <p:pic>
        <p:nvPicPr>
          <p:cNvPr id="12" name="Picture 11">
            <a:extLst>
              <a:ext uri="{FF2B5EF4-FFF2-40B4-BE49-F238E27FC236}">
                <a16:creationId xmlns:a16="http://schemas.microsoft.com/office/drawing/2014/main" id="{1EF5C91B-AD70-5BD9-CF17-B9F0E9822F1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039739" y="0"/>
            <a:ext cx="15882968" cy="11542246"/>
          </a:xfrm>
          <a:prstGeom prst="rect">
            <a:avLst/>
          </a:prstGeom>
        </p:spPr>
      </p:pic>
    </p:spTree>
    <p:extLst>
      <p:ext uri="{BB962C8B-B14F-4D97-AF65-F5344CB8AC3E}">
        <p14:creationId xmlns:p14="http://schemas.microsoft.com/office/powerpoint/2010/main" val="3436812716"/>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129</TotalTime>
  <Words>2160</Words>
  <Application>Microsoft Office PowerPoint</Application>
  <PresentationFormat>Custom</PresentationFormat>
  <Paragraphs>408</Paragraphs>
  <Slides>32</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Helvetica Neue</vt:lpstr>
      <vt:lpstr>Helvetica Neue Light</vt:lpstr>
      <vt:lpstr>Helvetica Neue Medium</vt:lpstr>
      <vt:lpstr>White</vt:lpstr>
      <vt:lpstr>ΠΡΟΥΠΟΛΟΓΙΣΜΟΣ 2024 </vt:lpstr>
      <vt:lpstr>      </vt:lpstr>
      <vt:lpstr>PowerPoint Presentation</vt:lpstr>
      <vt:lpstr>PowerPoint Presentation</vt:lpstr>
      <vt:lpstr>PowerPoint Presentation</vt:lpstr>
      <vt:lpstr>PowerPoint Presentation</vt:lpstr>
      <vt:lpstr>PowerPoint Presentation</vt:lpstr>
      <vt:lpstr>  ΣΤΡΑΤΗΓΙΚΟΙ ΠΥΛΩΝΕΣ  1ος πυλώνας  Αναδιάρθρωση του Συστήματος Υγείας της Κύπρου  2ος πυλώνας  Αναβάθμιση της Ηλεκτρονικής Υγείας και Προώθηση Σύγχρονων Τεχνολογιών 3ος πυλώνας Προώθηση της προαγωγής της Υγείας και πρόληψης των ασθενειών καθ΄ όλη τη διάρκεια της ζωής 4ος πυλώνας Αναβάθμιση Υποδομών Υγείας     </vt:lpstr>
      <vt:lpstr>1ος στρατηγικός πυλώνας  Αναδιάρθρωση του Συστήματος Υγείας της Κύπρου</vt:lpstr>
      <vt:lpstr>PowerPoint Presentation</vt:lpstr>
      <vt:lpstr>  1. Αναδιοργάνωση του Υπουργείου Υγείας με σύγχρονες δομές  -Ενίσχυση ρυθμιστικού και εποπτικού ρόλου του Υπουργείου Υγείας - Προώθηση Στρατηγικών του Υπουργείου Υγείας  -Επικαιροποίηση της Μελέτης Αναδιοργάνωσης (2014) του Υπουργείου Υγείας  -Σταδιακή Υλοποίηση της Μελέτης με έναρξη τον Οκτώβρη του 2023 και ολοκλήρωση τον Νοέμβρη του 2024 με τη δημιουργία νέων Δομών στο Υπουργείο Υγείας      </vt:lpstr>
      <vt:lpstr>-Θα συσταθεί και θα λειτουργήσει Εθνικό Κέντρο Κλινικής Τεκμηρίωσης. Εντός του 2024 θα ετοιμαστούν 50 πρωτόκολλα και στη συνέχεια έλεγχος εφαρμογής τους (Clinical Audit) και άλλα 40 το 2025   -Έχει αρχίσει η λειτουργία του Γραφείου Χώρας Παγκόσμιου Οργανισμού Υγείας με συγκεκριμένες δράσεις   -Προγραμματίζεται η σύναψη Συμφωνίας Συνεργασίας με βρετανικά νοσηλευτήρια στον τομέα της Ηπατολογίας και η πρόσληψη 2 Ηπατολόγων    </vt:lpstr>
      <vt:lpstr>PowerPoint Presentation</vt:lpstr>
      <vt:lpstr>PowerPoint Presentation</vt:lpstr>
      <vt:lpstr>PowerPoint Presentation</vt:lpstr>
      <vt:lpstr>PowerPoint Presentation</vt:lpstr>
      <vt:lpstr>PowerPoint Presentation</vt:lpstr>
      <vt:lpstr>2ος στρατηγικός πυλώνας  Αναβάθμιση της Ηλεκτρονικής Υγείας και Προώθηση Σύγχρονων Τεχνολογιών</vt:lpstr>
      <vt:lpstr>PowerPoint Presentation</vt:lpstr>
      <vt:lpstr>3ος στρατηγικός πυλώνας  Προώθηση της προαγωγής της Υγείας και πρόληψης των ασθενειών καθ΄ όλη τη διάρκεια της ζωής</vt:lpstr>
      <vt:lpstr>PowerPoint Presentation</vt:lpstr>
      <vt:lpstr>PowerPoint Presentation</vt:lpstr>
      <vt:lpstr>PowerPoint Presentation</vt:lpstr>
      <vt:lpstr>PowerPoint Presentation</vt:lpstr>
      <vt:lpstr>4ος στρατηγικός πυλώνας  Αναβάθμιση υποδομών</vt:lpstr>
      <vt:lpstr>- Κτίριο Γενικού Χημείου του Κράτους   - Κτίριο Κέντρου Αίματος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ΠΡΟΥΠΟΛΟΓΙΣΜΟΣ 2024</dc:title>
  <dc:creator>Niki Santama</dc:creator>
  <cp:lastModifiedBy>Marianna Christodoulou</cp:lastModifiedBy>
  <cp:revision>29</cp:revision>
  <cp:lastPrinted>2023-11-16T12:22:54Z</cp:lastPrinted>
  <dcterms:modified xsi:type="dcterms:W3CDTF">2023-11-20T11:50:34Z</dcterms:modified>
</cp:coreProperties>
</file>